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12801600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F52C3D4-7485-461E-82D1-9BE14B4136E7}">
          <p14:sldIdLst>
            <p14:sldId id="25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8" y="-144"/>
      </p:cViewPr>
      <p:guideLst>
        <p:guide orient="horz" pos="2160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3AF65AF-2ECD-47E4-8EBC-245603F310D5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D40D84D-2837-480A-82EF-ADDD265CEF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6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8"/>
            <a:ext cx="1088136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0" y="274641"/>
            <a:ext cx="403161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274641"/>
            <a:ext cx="1188593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3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70" y="1600203"/>
            <a:ext cx="79587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1600203"/>
            <a:ext cx="795877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74638"/>
            <a:ext cx="115214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3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1435103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274638"/>
            <a:ext cx="11521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600203"/>
            <a:ext cx="115214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356353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BA35B-5154-4798-B0C6-F6F222073046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356353"/>
            <a:ext cx="4053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356353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15818-9850-4B2B-A7EC-35761B302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Ci-fDWKUD-MrmH7_Mgjk48PoB87Zp3NfliGKnbPuQd8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onlinesbi.com/sbicollect/icollecthome.htm?corpID=196896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mailto:Jawar@iitp.ac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306297"/>
              </p:ext>
            </p:extLst>
          </p:nvPr>
        </p:nvGraphicFramePr>
        <p:xfrm>
          <a:off x="0" y="2"/>
          <a:ext cx="12801600" cy="7792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="" xmlns:a16="http://schemas.microsoft.com/office/drawing/2014/main" val="3447213132"/>
                    </a:ext>
                  </a:extLst>
                </a:gridCol>
                <a:gridCol w="4267200">
                  <a:extLst>
                    <a:ext uri="{9D8B030D-6E8A-4147-A177-3AD203B41FA5}">
                      <a16:colId xmlns="" xmlns:a16="http://schemas.microsoft.com/office/drawing/2014/main" val="309176216"/>
                    </a:ext>
                  </a:extLst>
                </a:gridCol>
                <a:gridCol w="4267200">
                  <a:extLst>
                    <a:ext uri="{9D8B030D-6E8A-4147-A177-3AD203B41FA5}">
                      <a16:colId xmlns="" xmlns:a16="http://schemas.microsoft.com/office/drawing/2014/main" val="17783802"/>
                    </a:ext>
                  </a:extLst>
                </a:gridCol>
              </a:tblGrid>
              <a:tr h="6857998">
                <a:tc>
                  <a:txBody>
                    <a:bodyPr/>
                    <a:lstStyle/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9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9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en-US" sz="19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Indian Institute of Technology Patna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Department of Electrical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Engineering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9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Continuing Education Programme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		On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Modern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Trends and Development in Semiconductor 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Microelectronics (MTDSM)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October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09-11,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Coordinators/Resource Persons</a:t>
                      </a:r>
                    </a:p>
                    <a:p>
                      <a:pPr algn="ctr"/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Saurabh Kumar Pandey, IIT Patna</a:t>
                      </a:r>
                    </a:p>
                    <a:p>
                      <a:pPr algn="ctr"/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Jawar Singh, IIT Patna</a:t>
                      </a:r>
                    </a:p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n-US" sz="14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Important Dates</a:t>
                      </a:r>
                    </a:p>
                    <a:p>
                      <a:pPr algn="just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Course dates: October 09-11, 2020</a:t>
                      </a:r>
                    </a:p>
                    <a:p>
                      <a:pPr algn="just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Last date of Registration &amp; Payment: 07</a:t>
                      </a:r>
                      <a:r>
                        <a:rPr lang="en-US" sz="1400" b="1" kern="1200" baseline="30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October 2020</a:t>
                      </a:r>
                    </a:p>
                    <a:p>
                      <a:pPr algn="just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Confirmation and Invitation link : 08</a:t>
                      </a:r>
                      <a:r>
                        <a:rPr lang="en-US" sz="1400" b="1" kern="1200" baseline="30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October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2020</a:t>
                      </a: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32000">
                          <a:schemeClr val="accent1">
                            <a:lumMod val="5000"/>
                            <a:lumOff val="95000"/>
                          </a:schemeClr>
                        </a:gs>
                        <a:gs pos="67000">
                          <a:schemeClr val="accent1">
                            <a:lumMod val="45000"/>
                            <a:lumOff val="55000"/>
                          </a:schemeClr>
                        </a:gs>
                        <a:gs pos="9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Course Description and Content</a:t>
                      </a:r>
                    </a:p>
                    <a:p>
                      <a:pPr algn="just"/>
                      <a:r>
                        <a:rPr lang="en-GB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the last few years, Semiconductor microelectronics have gained immense popularity in the research community</a:t>
                      </a:r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This short course will </a:t>
                      </a:r>
                      <a:r>
                        <a:rPr lang="en-GB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will provide a forum for reviewing and discussing all aspects of micro and </a:t>
                      </a:r>
                      <a:r>
                        <a:rPr lang="en-GB" sz="1400" b="1" i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nano</a:t>
                      </a:r>
                      <a:r>
                        <a:rPr lang="en-GB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-electronics including design, fabrication, characterization and new device technologies</a:t>
                      </a:r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Microelectronics Technology.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Semiconductor Physics &amp; Modeling.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Basics &amp; Recent developments in Photonics &amp; related devices (LEDs, Photo detectors, etc.).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</a:t>
                      </a:r>
                      <a:r>
                        <a:rPr lang="en-GB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Wide Band gap Semiconductor Devices</a:t>
                      </a:r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</a:t>
                      </a:r>
                      <a:r>
                        <a:rPr lang="en-GB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Current status, recent advances, and next-generation innovations in Photovoltaic Cells</a:t>
                      </a:r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</a:t>
                      </a:r>
                      <a:r>
                        <a:rPr lang="en-GB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Sensor basics, advances, and their roles in high-end applications</a:t>
                      </a:r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Semiconductor Memory Design &amp; applications.</a:t>
                      </a:r>
                    </a:p>
                    <a:p>
                      <a:pPr algn="just"/>
                      <a:endParaRPr lang="en-US" sz="1400" b="1" i="0" kern="12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Broad Scope</a:t>
                      </a:r>
                    </a:p>
                    <a:p>
                      <a:pPr algn="just"/>
                      <a:r>
                        <a:rPr lang="en-GB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main objective of this course is to provide exposure to the current status and next-generation innovations of various semiconductor devices. The topics will focus on basics, advances, and applications to benefit different people from academic &amp; research communities associated with the disciplines of Electrical, Electronics, Computer Science, Chemistry, Physics, Nanotechnology, etc.</a:t>
                      </a:r>
                    </a:p>
                    <a:p>
                      <a:pPr algn="just"/>
                      <a:endParaRPr lang="en-US" sz="1400" b="1" kern="12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1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Target Audience</a:t>
                      </a:r>
                    </a:p>
                    <a:p>
                      <a:pPr algn="just"/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course is suitable for fresher’s (UG/PG including Ph.D. students), Scientists in R&amp;D organizations, Faculty Members, and professionals interested in the area of optoelectronics devices and semiconductor technology for advance potential applications.</a:t>
                      </a: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Fee Payment</a:t>
                      </a:r>
                    </a:p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participation fees Rs 750/- for the CEP will be accepted only through e-transfer /RTGS/NEFT. </a:t>
                      </a:r>
                    </a:p>
                    <a:p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Details for Online Payments: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Name of the Account: Registrar, IIT Patna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Bank: State Bank of India,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Branch: IIT Patna, Bihta</a:t>
                      </a:r>
                    </a:p>
                    <a:p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sz="1800" b="0" i="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https://www.onlinesbi.com/sbicollect/icollecthome.htm?corpID=1968961</a:t>
                      </a:r>
                      <a:endParaRPr lang="en-IN" sz="1800" b="0" i="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CEP 23-MTDSM</a:t>
                      </a:r>
                    </a:p>
                    <a:p>
                      <a:endParaRPr lang="en-US" sz="1400" b="1" u="sng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US" sz="1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Registration Link</a:t>
                      </a:r>
                      <a:r>
                        <a:rPr lang="en-US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/>
                        </a:rPr>
                        <a:t>https://</a:t>
                      </a:r>
                      <a:r>
                        <a:rPr lang="en-US" sz="16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/>
                        </a:rPr>
                        <a:t>docs.google.com/forms/d/1Ci-fDWKUD-MrmH7_Mgjk48PoB87Zp3NfliGKnbPuQd8</a:t>
                      </a:r>
                      <a:endParaRPr lang="en-US" sz="1600" b="1" i="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baseline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registration</a:t>
                      </a:r>
                      <a:r>
                        <a:rPr lang="en-US" sz="16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make the online payment as registration form requires the screen shot of online payment, date, and reference number</a:t>
                      </a:r>
                    </a:p>
                    <a:p>
                      <a:endParaRPr lang="en-US" sz="1400" b="1" i="1" kern="1200" baseline="0" noProof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b="1" i="1" kern="1200" baseline="0" noProof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 Electronic Certificate of participation from IIT Patna will be awarded to all participants after successful completion of the course.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 any query please write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4"/>
                        </a:rPr>
                        <a:t>saurabh@iitp.ac.in, jawar@iitp.ac.in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3408390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143000" cy="112127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27273" y="32335"/>
            <a:ext cx="1217282" cy="115388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36" y="1771650"/>
            <a:ext cx="4245843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598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333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Smriti Singh</dc:creator>
  <cp:lastModifiedBy>Admin</cp:lastModifiedBy>
  <cp:revision>92</cp:revision>
  <dcterms:created xsi:type="dcterms:W3CDTF">2020-05-16T11:35:21Z</dcterms:created>
  <dcterms:modified xsi:type="dcterms:W3CDTF">2020-09-10T07:28:32Z</dcterms:modified>
</cp:coreProperties>
</file>