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3"/>
  </p:handoutMasterIdLst>
  <p:sldIdLst>
    <p:sldId id="256" r:id="rId2"/>
  </p:sldIdLst>
  <p:sldSz cx="12801600" cy="6858000"/>
  <p:notesSz cx="9866313" cy="67357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8F52C3D4-7485-461E-82D1-9BE14B4136E7}">
          <p14:sldIdLst>
            <p14:sldId id="256"/>
          </p14:sldIdLst>
        </p14:section>
      </p14:sectionLst>
    </p:ext>
    <p:ext uri="{EFAFB233-063F-42B5-8137-9DF3F51BA10A}">
      <p15:sldGuideLst xmlns:p15="http://schemas.microsoft.com/office/powerpoint/2012/main">
        <p15:guide id="1" orient="horz" pos="2160">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3" d="100"/>
          <a:sy n="113" d="100"/>
        </p:scale>
        <p:origin x="294" y="108"/>
      </p:cViewPr>
      <p:guideLst>
        <p:guide orient="horz" pos="2160"/>
        <p:guide pos="403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5402" cy="336788"/>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5588627" y="0"/>
            <a:ext cx="4275402" cy="336788"/>
          </a:xfrm>
          <a:prstGeom prst="rect">
            <a:avLst/>
          </a:prstGeom>
        </p:spPr>
        <p:txBody>
          <a:bodyPr vert="horz" lIns="96661" tIns="48331" rIns="96661" bIns="48331" rtlCol="0"/>
          <a:lstStyle>
            <a:lvl1pPr algn="r">
              <a:defRPr sz="1300"/>
            </a:lvl1pPr>
          </a:lstStyle>
          <a:p>
            <a:fld id="{33AF65AF-2ECD-47E4-8EBC-245603F310D5}" type="datetimeFigureOut">
              <a:rPr lang="en-US" smtClean="0"/>
              <a:pPr/>
              <a:t>8/9/2023</a:t>
            </a:fld>
            <a:endParaRPr lang="en-US"/>
          </a:p>
        </p:txBody>
      </p:sp>
      <p:sp>
        <p:nvSpPr>
          <p:cNvPr id="4" name="Footer Placeholder 3"/>
          <p:cNvSpPr>
            <a:spLocks noGrp="1"/>
          </p:cNvSpPr>
          <p:nvPr>
            <p:ph type="ftr" sz="quarter" idx="2"/>
          </p:nvPr>
        </p:nvSpPr>
        <p:spPr>
          <a:xfrm>
            <a:off x="0" y="6397806"/>
            <a:ext cx="4275402" cy="336788"/>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5588627" y="6397806"/>
            <a:ext cx="4275402" cy="336788"/>
          </a:xfrm>
          <a:prstGeom prst="rect">
            <a:avLst/>
          </a:prstGeom>
        </p:spPr>
        <p:txBody>
          <a:bodyPr vert="horz" lIns="96661" tIns="48331" rIns="96661" bIns="48331" rtlCol="0" anchor="b"/>
          <a:lstStyle>
            <a:lvl1pPr algn="r">
              <a:defRPr sz="1300"/>
            </a:lvl1pPr>
          </a:lstStyle>
          <a:p>
            <a:fld id="{4D40D84D-2837-480A-82EF-ADDD265CEF13}" type="slidenum">
              <a:rPr lang="en-US" smtClean="0"/>
              <a:pPr/>
              <a:t>‹#›</a:t>
            </a:fld>
            <a:endParaRPr lang="en-US"/>
          </a:p>
        </p:txBody>
      </p:sp>
    </p:spTree>
    <p:extLst>
      <p:ext uri="{BB962C8B-B14F-4D97-AF65-F5344CB8AC3E}">
        <p14:creationId xmlns:p14="http://schemas.microsoft.com/office/powerpoint/2010/main" val="9577609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2130428"/>
            <a:ext cx="10881360" cy="1470025"/>
          </a:xfrm>
        </p:spPr>
        <p:txBody>
          <a:bodyPr/>
          <a:lstStyle/>
          <a:p>
            <a:r>
              <a:rPr lang="en-US"/>
              <a:t>Click to edit Master title style</a:t>
            </a:r>
          </a:p>
        </p:txBody>
      </p:sp>
      <p:sp>
        <p:nvSpPr>
          <p:cNvPr id="3" name="Subtitle 2"/>
          <p:cNvSpPr>
            <a:spLocks noGrp="1"/>
          </p:cNvSpPr>
          <p:nvPr>
            <p:ph type="subTitle" idx="1"/>
          </p:nvPr>
        </p:nvSpPr>
        <p:spPr>
          <a:xfrm>
            <a:off x="1920240" y="3886200"/>
            <a:ext cx="896112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1DBA35B-5154-4798-B0C6-F6F222073046}" type="datetimeFigureOut">
              <a:rPr lang="en-US" smtClean="0"/>
              <a:pPr/>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D15818-9850-4B2B-A7EC-35761B3022B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DBA35B-5154-4798-B0C6-F6F222073046}" type="datetimeFigureOut">
              <a:rPr lang="en-US" smtClean="0"/>
              <a:pPr/>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D15818-9850-4B2B-A7EC-35761B3022B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2994960" y="274641"/>
            <a:ext cx="4031615"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95668" y="274641"/>
            <a:ext cx="1188593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DBA35B-5154-4798-B0C6-F6F222073046}" type="datetimeFigureOut">
              <a:rPr lang="en-US" smtClean="0"/>
              <a:pPr/>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D15818-9850-4B2B-A7EC-35761B3022B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DBA35B-5154-4798-B0C6-F6F222073046}" type="datetimeFigureOut">
              <a:rPr lang="en-US" smtClean="0"/>
              <a:pPr/>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D15818-9850-4B2B-A7EC-35761B3022B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11238" y="4406903"/>
            <a:ext cx="1088136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011238" y="2906713"/>
            <a:ext cx="1088136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DBA35B-5154-4798-B0C6-F6F222073046}" type="datetimeFigureOut">
              <a:rPr lang="en-US" smtClean="0"/>
              <a:pPr/>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D15818-9850-4B2B-A7EC-35761B3022B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95670" y="1600203"/>
            <a:ext cx="795877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9067800" y="1600203"/>
            <a:ext cx="795877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1DBA35B-5154-4798-B0C6-F6F222073046}" type="datetimeFigureOut">
              <a:rPr lang="en-US" smtClean="0"/>
              <a:pPr/>
              <a:t>8/9/2023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D15818-9850-4B2B-A7EC-35761B3022B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40080" y="274638"/>
            <a:ext cx="1152144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40080" y="1535113"/>
            <a:ext cx="565626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40080" y="2174875"/>
            <a:ext cx="565626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503037" y="1535113"/>
            <a:ext cx="565848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03037" y="2174875"/>
            <a:ext cx="565848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1DBA35B-5154-4798-B0C6-F6F222073046}" type="datetimeFigureOut">
              <a:rPr lang="en-US" smtClean="0"/>
              <a:pPr/>
              <a:t>8/9/2023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D15818-9850-4B2B-A7EC-35761B3022B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1DBA35B-5154-4798-B0C6-F6F222073046}" type="datetimeFigureOut">
              <a:rPr lang="en-US" smtClean="0"/>
              <a:pPr/>
              <a:t>8/9/2023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D15818-9850-4B2B-A7EC-35761B3022B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DBA35B-5154-4798-B0C6-F6F222073046}" type="datetimeFigureOut">
              <a:rPr lang="en-US" smtClean="0"/>
              <a:pPr/>
              <a:t>8/9/2023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D15818-9850-4B2B-A7EC-35761B3022B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0082" y="273050"/>
            <a:ext cx="4211638"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5005070" y="273053"/>
            <a:ext cx="71564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40082" y="1435103"/>
            <a:ext cx="42116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DBA35B-5154-4798-B0C6-F6F222073046}" type="datetimeFigureOut">
              <a:rPr lang="en-US" smtClean="0"/>
              <a:pPr/>
              <a:t>8/9/2023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D15818-9850-4B2B-A7EC-35761B3022B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09203" y="4800600"/>
            <a:ext cx="768096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509203" y="612775"/>
            <a:ext cx="768096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509203" y="5367338"/>
            <a:ext cx="768096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DBA35B-5154-4798-B0C6-F6F222073046}" type="datetimeFigureOut">
              <a:rPr lang="en-US" smtClean="0"/>
              <a:pPr/>
              <a:t>8/9/2023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D15818-9850-4B2B-A7EC-35761B3022B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0080" y="274638"/>
            <a:ext cx="1152144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40080" y="1600203"/>
            <a:ext cx="1152144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40080" y="6356353"/>
            <a:ext cx="298704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DBA35B-5154-4798-B0C6-F6F222073046}" type="datetimeFigureOut">
              <a:rPr lang="en-US" smtClean="0"/>
              <a:pPr/>
              <a:t>8/9/2023</a:t>
            </a:fld>
            <a:endParaRPr lang="en-US"/>
          </a:p>
        </p:txBody>
      </p:sp>
      <p:sp>
        <p:nvSpPr>
          <p:cNvPr id="5" name="Footer Placeholder 4"/>
          <p:cNvSpPr>
            <a:spLocks noGrp="1"/>
          </p:cNvSpPr>
          <p:nvPr>
            <p:ph type="ftr" sz="quarter" idx="3"/>
          </p:nvPr>
        </p:nvSpPr>
        <p:spPr>
          <a:xfrm>
            <a:off x="4373880" y="6356353"/>
            <a:ext cx="405384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174480" y="6356353"/>
            <a:ext cx="298704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D15818-9850-4B2B-A7EC-35761B3022B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forms.gle/QFj2dGyituX1Ehny8" TargetMode="External"/><Relationship Id="rId7" Type="http://schemas.openxmlformats.org/officeDocument/2006/relationships/image" Target="../media/image2.jpeg"/><Relationship Id="rId2" Type="http://schemas.openxmlformats.org/officeDocument/2006/relationships/hyperlink" Target="https://www.onlinesbi.sbi/sbicollect/icollecthome.htm?corpID=1968961" TargetMode="External"/><Relationship Id="rId1" Type="http://schemas.openxmlformats.org/officeDocument/2006/relationships/slideLayout" Target="../slideLayouts/slideLayout7.xml"/><Relationship Id="rId6" Type="http://schemas.openxmlformats.org/officeDocument/2006/relationships/image" Target="../media/image1.png"/><Relationship Id="rId5" Type="http://schemas.openxmlformats.org/officeDocument/2006/relationships/hyperlink" Target="mailto:udit@iitp.ac.in" TargetMode="External"/><Relationship Id="rId4" Type="http://schemas.openxmlformats.org/officeDocument/2006/relationships/hyperlink" Target="mailto:saurabh@iitp.ac.i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756650346"/>
              </p:ext>
            </p:extLst>
          </p:nvPr>
        </p:nvGraphicFramePr>
        <p:xfrm>
          <a:off x="0" y="2"/>
          <a:ext cx="12801600" cy="6862572"/>
        </p:xfrm>
        <a:graphic>
          <a:graphicData uri="http://schemas.openxmlformats.org/drawingml/2006/table">
            <a:tbl>
              <a:tblPr firstRow="1" bandRow="1">
                <a:tableStyleId>{5C22544A-7EE6-4342-B048-85BDC9FD1C3A}</a:tableStyleId>
              </a:tblPr>
              <a:tblGrid>
                <a:gridCol w="4267200">
                  <a:extLst>
                    <a:ext uri="{9D8B030D-6E8A-4147-A177-3AD203B41FA5}">
                      <a16:colId xmlns:a16="http://schemas.microsoft.com/office/drawing/2014/main" val="3447213132"/>
                    </a:ext>
                  </a:extLst>
                </a:gridCol>
                <a:gridCol w="4267200">
                  <a:extLst>
                    <a:ext uri="{9D8B030D-6E8A-4147-A177-3AD203B41FA5}">
                      <a16:colId xmlns:a16="http://schemas.microsoft.com/office/drawing/2014/main" val="309176216"/>
                    </a:ext>
                  </a:extLst>
                </a:gridCol>
                <a:gridCol w="4267200">
                  <a:extLst>
                    <a:ext uri="{9D8B030D-6E8A-4147-A177-3AD203B41FA5}">
                      <a16:colId xmlns:a16="http://schemas.microsoft.com/office/drawing/2014/main" val="17783802"/>
                    </a:ext>
                  </a:extLst>
                </a:gridCol>
              </a:tblGrid>
              <a:tr h="6857998">
                <a:tc>
                  <a:txBody>
                    <a:bodyPr/>
                    <a:lstStyle/>
                    <a:p>
                      <a:pPr algn="ctr"/>
                      <a:endParaRPr lang="en-US" sz="1900" b="1" kern="1200" dirty="0">
                        <a:solidFill>
                          <a:schemeClr val="tx1"/>
                        </a:solidFill>
                        <a:effectLst/>
                        <a:latin typeface="Times New Roman" pitchFamily="18" charset="0"/>
                        <a:ea typeface="+mn-ea"/>
                        <a:cs typeface="Times New Roman" pitchFamily="18" charset="0"/>
                      </a:endParaRPr>
                    </a:p>
                    <a:p>
                      <a:pPr algn="ctr"/>
                      <a:endParaRPr lang="en-US" sz="1900" b="0" kern="1200" dirty="0">
                        <a:solidFill>
                          <a:schemeClr val="tx1"/>
                        </a:solidFill>
                        <a:effectLst/>
                        <a:latin typeface="Times New Roman" pitchFamily="18" charset="0"/>
                        <a:ea typeface="+mn-ea"/>
                        <a:cs typeface="Times New Roman" pitchFamily="18" charset="0"/>
                      </a:endParaRPr>
                    </a:p>
                    <a:p>
                      <a:r>
                        <a:rPr lang="en-US" sz="1900" b="1" kern="1200" dirty="0">
                          <a:solidFill>
                            <a:schemeClr val="tx1"/>
                          </a:solidFill>
                          <a:effectLst/>
                          <a:latin typeface="Times New Roman" pitchFamily="18" charset="0"/>
                          <a:ea typeface="+mn-ea"/>
                          <a:cs typeface="Times New Roman" pitchFamily="18" charset="0"/>
                        </a:rPr>
                        <a:t> </a:t>
                      </a:r>
                    </a:p>
                    <a:p>
                      <a:r>
                        <a:rPr lang="en-US" sz="1900" b="1" kern="1200" dirty="0">
                          <a:solidFill>
                            <a:schemeClr val="tx1"/>
                          </a:solidFill>
                          <a:effectLst/>
                          <a:latin typeface="Times New Roman" pitchFamily="18" charset="0"/>
                          <a:ea typeface="+mn-ea"/>
                          <a:cs typeface="Times New Roman" pitchFamily="18" charset="0"/>
                        </a:rPr>
                        <a:t>    </a:t>
                      </a:r>
                      <a:r>
                        <a:rPr lang="en-US" sz="1800" b="1" kern="1200" dirty="0">
                          <a:solidFill>
                            <a:schemeClr val="tx1"/>
                          </a:solidFill>
                          <a:effectLst/>
                          <a:latin typeface="Times New Roman" pitchFamily="18" charset="0"/>
                          <a:ea typeface="+mn-ea"/>
                          <a:cs typeface="Times New Roman" pitchFamily="18" charset="0"/>
                        </a:rPr>
                        <a:t>Indian Institute of Technology Patna</a:t>
                      </a:r>
                    </a:p>
                    <a:p>
                      <a:pPr marL="0" marR="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tx1"/>
                          </a:solidFill>
                          <a:effectLst/>
                          <a:latin typeface="Times New Roman" pitchFamily="18" charset="0"/>
                          <a:ea typeface="+mn-ea"/>
                          <a:cs typeface="Times New Roman" pitchFamily="18" charset="0"/>
                        </a:rPr>
                        <a:t>Department of Electrical</a:t>
                      </a:r>
                      <a:r>
                        <a:rPr lang="en-US" sz="1800" b="1" kern="1200" baseline="0" dirty="0">
                          <a:solidFill>
                            <a:schemeClr val="tx1"/>
                          </a:solidFill>
                          <a:effectLst/>
                          <a:latin typeface="Times New Roman" pitchFamily="18" charset="0"/>
                          <a:ea typeface="+mn-ea"/>
                          <a:cs typeface="Times New Roman" pitchFamily="18" charset="0"/>
                        </a:rPr>
                        <a:t> Engineering</a:t>
                      </a:r>
                    </a:p>
                    <a:p>
                      <a:pPr marL="0" marR="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tx1"/>
                          </a:solidFill>
                          <a:effectLst/>
                          <a:latin typeface="Times New Roman" pitchFamily="18" charset="0"/>
                          <a:ea typeface="+mn-ea"/>
                          <a:cs typeface="Times New Roman" pitchFamily="18" charset="0"/>
                        </a:rPr>
                        <a:t>	</a:t>
                      </a:r>
                    </a:p>
                    <a:p>
                      <a:pPr algn="ctr"/>
                      <a:endParaRPr lang="en-US" sz="1900" b="1" kern="1200" dirty="0">
                        <a:solidFill>
                          <a:schemeClr val="tx1"/>
                        </a:solidFill>
                        <a:effectLst/>
                        <a:latin typeface="Times New Roman" pitchFamily="18" charset="0"/>
                        <a:ea typeface="+mn-ea"/>
                        <a:cs typeface="Times New Roman" pitchFamily="18" charset="0"/>
                      </a:endParaRPr>
                    </a:p>
                    <a:p>
                      <a:pPr algn="ctr"/>
                      <a:endParaRPr lang="en-US" sz="1900" b="1" kern="1200" dirty="0">
                        <a:solidFill>
                          <a:schemeClr val="tx1"/>
                        </a:solidFill>
                        <a:effectLst/>
                        <a:latin typeface="Times New Roman" pitchFamily="18" charset="0"/>
                        <a:ea typeface="+mn-ea"/>
                        <a:cs typeface="Times New Roman" pitchFamily="18" charset="0"/>
                      </a:endParaRPr>
                    </a:p>
                    <a:p>
                      <a:pPr algn="ctr"/>
                      <a:endParaRPr lang="en-US" sz="1900" b="1" kern="1200" dirty="0">
                        <a:solidFill>
                          <a:schemeClr val="tx1"/>
                        </a:solidFill>
                        <a:effectLst/>
                        <a:latin typeface="Times New Roman" pitchFamily="18" charset="0"/>
                        <a:ea typeface="+mn-ea"/>
                        <a:cs typeface="Times New Roman" pitchFamily="18" charset="0"/>
                      </a:endParaRPr>
                    </a:p>
                    <a:p>
                      <a:pPr algn="ctr"/>
                      <a:endParaRPr lang="en-US" sz="1900" b="1" kern="1200" dirty="0">
                        <a:solidFill>
                          <a:schemeClr val="tx1"/>
                        </a:solidFill>
                        <a:effectLst/>
                        <a:latin typeface="Times New Roman" pitchFamily="18" charset="0"/>
                        <a:ea typeface="+mn-ea"/>
                        <a:cs typeface="Times New Roman" pitchFamily="18" charset="0"/>
                      </a:endParaRPr>
                    </a:p>
                    <a:p>
                      <a:pPr algn="ctr"/>
                      <a:endParaRPr lang="en-US" sz="1900" b="1" kern="1200" dirty="0">
                        <a:solidFill>
                          <a:schemeClr val="tx1"/>
                        </a:solidFill>
                        <a:effectLst/>
                        <a:latin typeface="Times New Roman" pitchFamily="18" charset="0"/>
                        <a:ea typeface="+mn-ea"/>
                        <a:cs typeface="Times New Roman" pitchFamily="18" charset="0"/>
                      </a:endParaRPr>
                    </a:p>
                    <a:p>
                      <a:pPr algn="ctr"/>
                      <a:endParaRPr lang="en-US" sz="1800" b="1" kern="1200" dirty="0">
                        <a:solidFill>
                          <a:schemeClr val="tx1"/>
                        </a:solidFill>
                        <a:effectLst/>
                        <a:latin typeface="Times New Roman" pitchFamily="18" charset="0"/>
                        <a:ea typeface="+mn-ea"/>
                        <a:cs typeface="Times New Roman" pitchFamily="18" charset="0"/>
                      </a:endParaRPr>
                    </a:p>
                    <a:p>
                      <a:pPr algn="ctr"/>
                      <a:r>
                        <a:rPr lang="en-US" sz="1200" b="1" kern="1200" dirty="0">
                          <a:solidFill>
                            <a:schemeClr val="tx1"/>
                          </a:solidFill>
                          <a:effectLst/>
                          <a:latin typeface="Times New Roman" pitchFamily="18" charset="0"/>
                          <a:ea typeface="+mn-ea"/>
                          <a:cs typeface="Times New Roman" pitchFamily="18" charset="0"/>
                        </a:rPr>
                        <a:t>Faculty Development Programme</a:t>
                      </a:r>
                    </a:p>
                    <a:p>
                      <a:r>
                        <a:rPr lang="en-US" sz="1200" b="1" kern="1200" dirty="0">
                          <a:solidFill>
                            <a:schemeClr val="tx1"/>
                          </a:solidFill>
                          <a:effectLst/>
                          <a:latin typeface="Times New Roman" pitchFamily="18" charset="0"/>
                          <a:ea typeface="+mn-ea"/>
                          <a:cs typeface="Times New Roman" pitchFamily="18" charset="0"/>
                        </a:rPr>
                        <a:t> 		On</a:t>
                      </a:r>
                    </a:p>
                    <a:p>
                      <a:pPr algn="ctr"/>
                      <a:r>
                        <a:rPr lang="en-US" sz="1200" b="1" kern="1200" dirty="0">
                          <a:solidFill>
                            <a:schemeClr val="tx1"/>
                          </a:solidFill>
                          <a:effectLst/>
                          <a:latin typeface="Times New Roman" pitchFamily="18" charset="0"/>
                          <a:ea typeface="+mn-ea"/>
                          <a:cs typeface="Times New Roman" pitchFamily="18" charset="0"/>
                        </a:rPr>
                        <a:t> Entrepreneurship Skill Development</a:t>
                      </a:r>
                    </a:p>
                    <a:p>
                      <a:pPr algn="ctr"/>
                      <a:r>
                        <a:rPr lang="en-US" sz="1200" b="1" kern="1200" dirty="0">
                          <a:solidFill>
                            <a:schemeClr val="tx1"/>
                          </a:solidFill>
                          <a:effectLst/>
                          <a:latin typeface="Times New Roman" pitchFamily="18" charset="0"/>
                          <a:ea typeface="+mn-ea"/>
                          <a:cs typeface="Times New Roman" pitchFamily="18" charset="0"/>
                        </a:rPr>
                        <a:t>(22 November-03 December, 2023), Online Mode</a:t>
                      </a:r>
                    </a:p>
                    <a:p>
                      <a:pPr algn="ctr"/>
                      <a:r>
                        <a:rPr lang="en-US" sz="1200" b="1" kern="1200" dirty="0">
                          <a:solidFill>
                            <a:schemeClr val="tx1"/>
                          </a:solidFill>
                          <a:effectLst/>
                          <a:latin typeface="Times New Roman" pitchFamily="18" charset="0"/>
                          <a:ea typeface="+mn-ea"/>
                          <a:cs typeface="Times New Roman" pitchFamily="18" charset="0"/>
                        </a:rPr>
                        <a:t>Coordinators</a:t>
                      </a:r>
                    </a:p>
                    <a:p>
                      <a:pPr algn="ctr"/>
                      <a:r>
                        <a:rPr lang="en-US" sz="1200" b="1" kern="1200" dirty="0">
                          <a:solidFill>
                            <a:schemeClr val="tx1"/>
                          </a:solidFill>
                          <a:effectLst/>
                          <a:latin typeface="Times New Roman" pitchFamily="18" charset="0"/>
                          <a:ea typeface="+mn-ea"/>
                          <a:cs typeface="Times New Roman" pitchFamily="18" charset="0"/>
                        </a:rPr>
                        <a:t>Dr. Saurabh Kumar Pandey,  IIT Patna</a:t>
                      </a:r>
                    </a:p>
                    <a:p>
                      <a:pPr algn="ctr"/>
                      <a:r>
                        <a:rPr lang="en-US" sz="1200" b="1" u="none" kern="1200" dirty="0">
                          <a:solidFill>
                            <a:schemeClr val="tx1"/>
                          </a:solidFill>
                          <a:effectLst/>
                          <a:latin typeface="Times New Roman" pitchFamily="18" charset="0"/>
                          <a:ea typeface="+mn-ea"/>
                          <a:cs typeface="Times New Roman" pitchFamily="18" charset="0"/>
                        </a:rPr>
                        <a:t>Dr. Udit </a:t>
                      </a:r>
                      <a:r>
                        <a:rPr lang="en-US" sz="1200" b="1" u="none" kern="1200" dirty="0" err="1">
                          <a:solidFill>
                            <a:schemeClr val="tx1"/>
                          </a:solidFill>
                          <a:effectLst/>
                          <a:latin typeface="Times New Roman" pitchFamily="18" charset="0"/>
                          <a:ea typeface="+mn-ea"/>
                          <a:cs typeface="Times New Roman" pitchFamily="18" charset="0"/>
                        </a:rPr>
                        <a:t>Satija</a:t>
                      </a:r>
                      <a:r>
                        <a:rPr lang="en-US" sz="1200" b="1" u="none" kern="1200" dirty="0">
                          <a:solidFill>
                            <a:schemeClr val="tx1"/>
                          </a:solidFill>
                          <a:effectLst/>
                          <a:latin typeface="Times New Roman" pitchFamily="18" charset="0"/>
                          <a:ea typeface="+mn-ea"/>
                          <a:cs typeface="Times New Roman" pitchFamily="18" charset="0"/>
                        </a:rPr>
                        <a:t>, IIT Patna</a:t>
                      </a:r>
                      <a:endParaRPr lang="en-US" sz="1200" b="1" u="none" kern="1200" dirty="0">
                        <a:solidFill>
                          <a:srgbClr val="FF0000"/>
                        </a:solidFill>
                        <a:effectLst/>
                        <a:latin typeface="Times New Roman" pitchFamily="18" charset="0"/>
                        <a:ea typeface="+mn-ea"/>
                        <a:cs typeface="Times New Roman" pitchFamily="18" charset="0"/>
                      </a:endParaRPr>
                    </a:p>
                    <a:p>
                      <a:pPr lvl="0"/>
                      <a:r>
                        <a:rPr lang="en-US" sz="1400" b="1" u="sng" kern="1200" dirty="0">
                          <a:solidFill>
                            <a:srgbClr val="FF0000"/>
                          </a:solidFill>
                          <a:effectLst/>
                          <a:latin typeface="Times New Roman" pitchFamily="18" charset="0"/>
                          <a:ea typeface="+mn-ea"/>
                          <a:cs typeface="Times New Roman" pitchFamily="18" charset="0"/>
                        </a:rPr>
                        <a:t>Important Dates</a:t>
                      </a:r>
                    </a:p>
                    <a:p>
                      <a:pPr lvl="0"/>
                      <a:endParaRPr lang="en-US" sz="800" b="1" u="sng" kern="1200" dirty="0">
                        <a:solidFill>
                          <a:srgbClr val="FF0000"/>
                        </a:solidFill>
                        <a:effectLst/>
                        <a:latin typeface="Times New Roman" pitchFamily="18" charset="0"/>
                        <a:ea typeface="+mn-ea"/>
                        <a:cs typeface="Times New Roman" pitchFamily="18" charset="0"/>
                      </a:endParaRPr>
                    </a:p>
                    <a:p>
                      <a:pPr algn="just"/>
                      <a:r>
                        <a:rPr lang="en-US" sz="1200" b="1" kern="1200" dirty="0">
                          <a:solidFill>
                            <a:schemeClr val="tx1"/>
                          </a:solidFill>
                          <a:effectLst/>
                          <a:latin typeface="Times New Roman" pitchFamily="18" charset="0"/>
                          <a:ea typeface="+mn-ea"/>
                          <a:cs typeface="Times New Roman" pitchFamily="18" charset="0"/>
                        </a:rPr>
                        <a:t>Course dates:  22 Nov.-03 Dec. 2023</a:t>
                      </a:r>
                    </a:p>
                    <a:p>
                      <a:pPr algn="just"/>
                      <a:r>
                        <a:rPr lang="en-US" sz="1200" b="1" kern="1200" dirty="0">
                          <a:solidFill>
                            <a:schemeClr val="tx1"/>
                          </a:solidFill>
                          <a:effectLst/>
                          <a:latin typeface="Times New Roman" pitchFamily="18" charset="0"/>
                          <a:ea typeface="+mn-ea"/>
                          <a:cs typeface="Times New Roman" pitchFamily="18" charset="0"/>
                        </a:rPr>
                        <a:t>Last date of Registration &amp; Payment: 20</a:t>
                      </a:r>
                      <a:r>
                        <a:rPr lang="en-US" sz="1200" b="1" kern="1200" baseline="30000" dirty="0">
                          <a:solidFill>
                            <a:schemeClr val="tx1"/>
                          </a:solidFill>
                          <a:effectLst/>
                          <a:latin typeface="Times New Roman" pitchFamily="18" charset="0"/>
                          <a:ea typeface="+mn-ea"/>
                          <a:cs typeface="Times New Roman" pitchFamily="18" charset="0"/>
                        </a:rPr>
                        <a:t>th</a:t>
                      </a:r>
                      <a:r>
                        <a:rPr lang="en-US" sz="1200" b="1" kern="1200" dirty="0">
                          <a:solidFill>
                            <a:schemeClr val="tx1"/>
                          </a:solidFill>
                          <a:effectLst/>
                          <a:latin typeface="Times New Roman" pitchFamily="18" charset="0"/>
                          <a:ea typeface="+mn-ea"/>
                          <a:cs typeface="Times New Roman" pitchFamily="18" charset="0"/>
                        </a:rPr>
                        <a:t> Nov. 2023</a:t>
                      </a:r>
                    </a:p>
                    <a:p>
                      <a:pPr algn="just"/>
                      <a:r>
                        <a:rPr lang="en-US" sz="1200" b="1" kern="1200" dirty="0">
                          <a:solidFill>
                            <a:schemeClr val="tx1"/>
                          </a:solidFill>
                          <a:effectLst/>
                          <a:latin typeface="Times New Roman" pitchFamily="18" charset="0"/>
                          <a:ea typeface="+mn-ea"/>
                          <a:cs typeface="Times New Roman" pitchFamily="18" charset="0"/>
                        </a:rPr>
                        <a:t>Confirmation and Invitation link : 21</a:t>
                      </a:r>
                      <a:r>
                        <a:rPr lang="en-US" sz="1200" b="1" kern="1200" baseline="30000" dirty="0">
                          <a:solidFill>
                            <a:schemeClr val="tx1"/>
                          </a:solidFill>
                          <a:effectLst/>
                          <a:latin typeface="Times New Roman" pitchFamily="18" charset="0"/>
                          <a:ea typeface="+mn-ea"/>
                          <a:cs typeface="Times New Roman" pitchFamily="18" charset="0"/>
                        </a:rPr>
                        <a:t>st</a:t>
                      </a:r>
                      <a:r>
                        <a:rPr lang="en-US" sz="1200" b="1" kern="1200" dirty="0">
                          <a:solidFill>
                            <a:schemeClr val="tx1"/>
                          </a:solidFill>
                          <a:effectLst/>
                          <a:latin typeface="Times New Roman" pitchFamily="18" charset="0"/>
                          <a:ea typeface="+mn-ea"/>
                          <a:cs typeface="Times New Roman" pitchFamily="18" charset="0"/>
                        </a:rPr>
                        <a:t> Nov. 2023</a:t>
                      </a:r>
                    </a:p>
                    <a:p>
                      <a:pPr algn="just"/>
                      <a:endParaRPr lang="en-US" sz="800" b="1" kern="1200" dirty="0">
                        <a:solidFill>
                          <a:schemeClr val="tx1"/>
                        </a:solidFill>
                        <a:effectLst/>
                        <a:latin typeface="Times New Roman" pitchFamily="18" charset="0"/>
                        <a:ea typeface="+mn-ea"/>
                        <a:cs typeface="Times New Roman" pitchFamily="18" charset="0"/>
                      </a:endParaRPr>
                    </a:p>
                    <a:p>
                      <a:pPr algn="just"/>
                      <a:r>
                        <a:rPr lang="en-US" sz="1400" b="1" kern="1200" dirty="0">
                          <a:solidFill>
                            <a:srgbClr val="FF0000"/>
                          </a:solidFill>
                          <a:effectLst/>
                          <a:latin typeface="Times New Roman" pitchFamily="18" charset="0"/>
                          <a:ea typeface="+mn-ea"/>
                          <a:cs typeface="Times New Roman" pitchFamily="18" charset="0"/>
                        </a:rPr>
                        <a:t>About: </a:t>
                      </a:r>
                    </a:p>
                    <a:p>
                      <a:pPr algn="just"/>
                      <a:r>
                        <a:rPr lang="en-GB" sz="1200" b="1" kern="1200" dirty="0">
                          <a:solidFill>
                            <a:schemeClr val="tx1"/>
                          </a:solidFill>
                          <a:effectLst/>
                          <a:latin typeface="Times New Roman" pitchFamily="18" charset="0"/>
                          <a:ea typeface="+mn-ea"/>
                          <a:cs typeface="Times New Roman" pitchFamily="18" charset="0"/>
                        </a:rPr>
                        <a:t>The Department of Electrical Engineering, Indian Institute of Technology Patna is organizing an DST Sponsored Online Faculty Development Program (FDP) on </a:t>
                      </a:r>
                      <a:r>
                        <a:rPr lang="en-US" sz="1200" b="1" kern="1200" dirty="0">
                          <a:solidFill>
                            <a:schemeClr val="tx1"/>
                          </a:solidFill>
                          <a:effectLst/>
                          <a:latin typeface="Times New Roman" pitchFamily="18" charset="0"/>
                          <a:ea typeface="+mn-ea"/>
                          <a:cs typeface="Times New Roman" pitchFamily="18" charset="0"/>
                        </a:rPr>
                        <a:t>Entrepreneurship Skill Development</a:t>
                      </a:r>
                      <a:r>
                        <a:rPr lang="en-GB" sz="1200" b="1" kern="1200" dirty="0">
                          <a:solidFill>
                            <a:schemeClr val="tx1"/>
                          </a:solidFill>
                          <a:effectLst/>
                          <a:latin typeface="Times New Roman" pitchFamily="18" charset="0"/>
                          <a:ea typeface="+mn-ea"/>
                          <a:cs typeface="Times New Roman" pitchFamily="18" charset="0"/>
                        </a:rPr>
                        <a:t> from </a:t>
                      </a:r>
                      <a:r>
                        <a:rPr lang="en-US" sz="1200" b="1" kern="1200" dirty="0">
                          <a:solidFill>
                            <a:schemeClr val="tx1"/>
                          </a:solidFill>
                          <a:effectLst/>
                          <a:latin typeface="Times New Roman" pitchFamily="18" charset="0"/>
                          <a:ea typeface="+mn-ea"/>
                          <a:cs typeface="Times New Roman" pitchFamily="18" charset="0"/>
                        </a:rPr>
                        <a:t>22 Nov.-03 Dec. 2023</a:t>
                      </a:r>
                      <a:r>
                        <a:rPr lang="en-GB" sz="1200" b="1" kern="1200" dirty="0">
                          <a:solidFill>
                            <a:schemeClr val="tx1"/>
                          </a:solidFill>
                          <a:effectLst/>
                          <a:latin typeface="Times New Roman" pitchFamily="18" charset="0"/>
                          <a:ea typeface="+mn-ea"/>
                          <a:cs typeface="Times New Roman" pitchFamily="18" charset="0"/>
                        </a:rPr>
                        <a:t>. </a:t>
                      </a:r>
                      <a:endParaRPr lang="en-US" sz="1200" b="1" kern="1200" dirty="0">
                        <a:solidFill>
                          <a:schemeClr val="tx1"/>
                        </a:solidFill>
                        <a:effectLst/>
                        <a:latin typeface="Times New Roman" pitchFamily="18" charset="0"/>
                        <a:ea typeface="+mn-ea"/>
                        <a:cs typeface="Times New Roman" pitchFamily="18" charset="0"/>
                      </a:endParaRPr>
                    </a:p>
                  </a:txBody>
                  <a:tcPr marL="96012" marR="96012" marT="48006" marB="4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32000">
                          <a:schemeClr val="accent1">
                            <a:lumMod val="5000"/>
                            <a:lumOff val="95000"/>
                          </a:schemeClr>
                        </a:gs>
                        <a:gs pos="67000">
                          <a:schemeClr val="accent1">
                            <a:lumMod val="45000"/>
                            <a:lumOff val="55000"/>
                          </a:schemeClr>
                        </a:gs>
                        <a:gs pos="90000">
                          <a:schemeClr val="accent1">
                            <a:lumMod val="45000"/>
                            <a:lumOff val="55000"/>
                          </a:schemeClr>
                        </a:gs>
                        <a:gs pos="100000">
                          <a:schemeClr val="accent1">
                            <a:lumMod val="30000"/>
                            <a:lumOff val="70000"/>
                          </a:schemeClr>
                        </a:gs>
                      </a:gsLst>
                      <a:lin ang="5400000" scaled="1"/>
                    </a:gradFill>
                  </a:tcPr>
                </a:tc>
                <a:tc>
                  <a:txBody>
                    <a:bodyPr/>
                    <a:lstStyle/>
                    <a:p>
                      <a:r>
                        <a:rPr lang="en-US" sz="1400" b="1" u="sng" kern="1200" dirty="0">
                          <a:solidFill>
                            <a:schemeClr val="tx1"/>
                          </a:solidFill>
                          <a:effectLst/>
                          <a:latin typeface="Times New Roman" pitchFamily="18" charset="0"/>
                          <a:ea typeface="+mn-ea"/>
                          <a:cs typeface="Times New Roman" pitchFamily="18" charset="0"/>
                        </a:rPr>
                        <a:t>Course Description</a:t>
                      </a:r>
                    </a:p>
                    <a:p>
                      <a:endParaRPr lang="en-US" sz="1000" b="1" u="sng" kern="1200" dirty="0">
                        <a:solidFill>
                          <a:schemeClr val="tx1"/>
                        </a:solidFill>
                        <a:effectLst/>
                        <a:latin typeface="Times New Roman" pitchFamily="18" charset="0"/>
                        <a:ea typeface="+mn-ea"/>
                        <a:cs typeface="Times New Roman" pitchFamily="18" charset="0"/>
                      </a:endParaRPr>
                    </a:p>
                    <a:p>
                      <a:pPr algn="just"/>
                      <a:r>
                        <a:rPr lang="en-US" sz="1200" b="1" i="0" kern="1200" baseline="0" dirty="0">
                          <a:solidFill>
                            <a:schemeClr val="tx1"/>
                          </a:solidFill>
                          <a:effectLst/>
                          <a:latin typeface="Times New Roman" pitchFamily="18" charset="0"/>
                          <a:ea typeface="+mn-ea"/>
                          <a:cs typeface="Times New Roman" pitchFamily="18" charset="0"/>
                        </a:rPr>
                        <a:t>The proposed Faculty Development Programme FDP aims at equipping teachers/trainers with skills and knowledge that are essential for inculcating entrepreneurial values in students, guiding and monitoring their progress towards entrepreneurial career. This FDP will benefit up to 50 Teachers of Science Technology Colleges/Institutions, trainers from organizations engaged in entrepreneurship development through a structured training programme of 2 weeks duration.</a:t>
                      </a:r>
                    </a:p>
                    <a:p>
                      <a:pPr algn="just"/>
                      <a:r>
                        <a:rPr lang="en-US" sz="1200" b="1" i="0" kern="1200" baseline="0" dirty="0">
                          <a:solidFill>
                            <a:schemeClr val="tx1"/>
                          </a:solidFill>
                          <a:effectLst/>
                          <a:latin typeface="Times New Roman" pitchFamily="18" charset="0"/>
                          <a:ea typeface="+mn-ea"/>
                          <a:cs typeface="Times New Roman" pitchFamily="18" charset="0"/>
                        </a:rPr>
                        <a:t>The sessions will provide inputs on process and practice of entrepreneurship development, communication and inter-personal skills, creativity, problem solving, achievement motivation, resources available and all aspects of entrepreneurship. Training methodology includes case studies, group discussion, simulation exercises, field visits and classroom lectures.</a:t>
                      </a:r>
                      <a:endParaRPr lang="en-GB" sz="1400" b="1" i="0" kern="1200" baseline="0" dirty="0">
                        <a:solidFill>
                          <a:schemeClr val="tx1"/>
                        </a:solidFill>
                        <a:effectLst/>
                        <a:latin typeface="Times New Roman" pitchFamily="18" charset="0"/>
                        <a:ea typeface="+mn-ea"/>
                        <a:cs typeface="Times New Roman" pitchFamily="18" charset="0"/>
                      </a:endParaRPr>
                    </a:p>
                    <a:p>
                      <a:r>
                        <a:rPr lang="en-US" sz="1400" b="1" u="sng" kern="1200" dirty="0">
                          <a:solidFill>
                            <a:schemeClr val="tx1"/>
                          </a:solidFill>
                          <a:effectLst/>
                          <a:latin typeface="Times New Roman" pitchFamily="18" charset="0"/>
                          <a:ea typeface="+mn-ea"/>
                          <a:cs typeface="Times New Roman" pitchFamily="18" charset="0"/>
                        </a:rPr>
                        <a:t>Course</a:t>
                      </a:r>
                      <a:r>
                        <a:rPr lang="en-US" sz="1400" b="1" u="sng" kern="1200" baseline="0" dirty="0">
                          <a:solidFill>
                            <a:schemeClr val="tx1"/>
                          </a:solidFill>
                          <a:effectLst/>
                          <a:latin typeface="Times New Roman" pitchFamily="18" charset="0"/>
                          <a:ea typeface="+mn-ea"/>
                          <a:cs typeface="Times New Roman" pitchFamily="18" charset="0"/>
                        </a:rPr>
                        <a:t> Objectives</a:t>
                      </a:r>
                    </a:p>
                    <a:p>
                      <a:endParaRPr lang="en-US" sz="1000" b="1" u="sng" kern="1200" dirty="0">
                        <a:solidFill>
                          <a:schemeClr val="tx1"/>
                        </a:solidFill>
                        <a:effectLst/>
                        <a:latin typeface="Times New Roman" pitchFamily="18" charset="0"/>
                        <a:ea typeface="+mn-ea"/>
                        <a:cs typeface="Times New Roman" pitchFamily="18" charset="0"/>
                      </a:endParaRPr>
                    </a:p>
                    <a:p>
                      <a:pPr algn="just"/>
                      <a:r>
                        <a:rPr lang="en-GB" sz="1200" b="1" kern="1200" baseline="0" dirty="0">
                          <a:solidFill>
                            <a:schemeClr val="tx1"/>
                          </a:solidFill>
                          <a:effectLst/>
                          <a:latin typeface="Times New Roman" pitchFamily="18" charset="0"/>
                          <a:ea typeface="+mn-ea"/>
                          <a:cs typeface="Times New Roman" pitchFamily="18" charset="0"/>
                        </a:rPr>
                        <a:t>The course content is designed for the faculty/ Ph.D./ PG students to motivate them to learn about Entrepreneurship.  </a:t>
                      </a:r>
                      <a:r>
                        <a:rPr lang="en-US" sz="1200" b="1" kern="1200" baseline="0" dirty="0">
                          <a:solidFill>
                            <a:schemeClr val="tx1"/>
                          </a:solidFill>
                          <a:effectLst/>
                          <a:latin typeface="Times New Roman" pitchFamily="18" charset="0"/>
                          <a:ea typeface="+mn-ea"/>
                          <a:cs typeface="Times New Roman" pitchFamily="18" charset="0"/>
                        </a:rPr>
                        <a:t>As a part of this FDP, we hope that the participants will be encouraged to become entrepreneur and they will get answer to their queries and hurdles to start with. A detailed feedback will be taken from all participants for the FDP, regarding their queries and challenges which were not resolved in the due course of the FDP and to discuss a particular topic which they want to include in the next FDP. We will try to follow all participants to their challenges in the current and future journey of entrepreneurship and will incorporate those resolutions.</a:t>
                      </a:r>
                    </a:p>
                    <a:p>
                      <a:pPr algn="just"/>
                      <a:r>
                        <a:rPr lang="en-US" sz="1400" b="1" u="sng" kern="1200" dirty="0">
                          <a:solidFill>
                            <a:schemeClr val="tx1"/>
                          </a:solidFill>
                          <a:effectLst/>
                          <a:latin typeface="Times New Roman" pitchFamily="18" charset="0"/>
                          <a:ea typeface="+mn-ea"/>
                          <a:cs typeface="Times New Roman" pitchFamily="18" charset="0"/>
                        </a:rPr>
                        <a:t>Target Audience</a:t>
                      </a:r>
                    </a:p>
                    <a:p>
                      <a:pPr algn="just"/>
                      <a:endParaRPr lang="en-US" sz="1000" b="1" u="sng" kern="1200" dirty="0">
                        <a:solidFill>
                          <a:schemeClr val="tx1"/>
                        </a:solidFill>
                        <a:effectLst/>
                        <a:latin typeface="Times New Roman" pitchFamily="18" charset="0"/>
                        <a:ea typeface="+mn-ea"/>
                        <a:cs typeface="Times New Roman" pitchFamily="18" charset="0"/>
                      </a:endParaRPr>
                    </a:p>
                    <a:p>
                      <a:pPr algn="just"/>
                      <a:r>
                        <a:rPr lang="en-US" sz="1200" b="1" kern="1200" baseline="0" dirty="0">
                          <a:solidFill>
                            <a:schemeClr val="tx1"/>
                          </a:solidFill>
                          <a:effectLst/>
                          <a:latin typeface="Times New Roman" pitchFamily="18" charset="0"/>
                          <a:ea typeface="+mn-ea"/>
                          <a:cs typeface="Times New Roman" pitchFamily="18" charset="0"/>
                        </a:rPr>
                        <a:t>The course is suitable for fresher’s (UG/PG including Ph.D. students), Scientists in R&amp;D organizations, Faculty Members, and  technical professionals interested in this domain.</a:t>
                      </a:r>
                    </a:p>
                  </a:txBody>
                  <a:tcPr marL="96012" marR="96012" marT="48006" marB="4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r>
                        <a:rPr lang="en-GB" sz="2000" b="1" i="0" u="sng" kern="1200" dirty="0">
                          <a:solidFill>
                            <a:schemeClr val="tx1"/>
                          </a:solidFill>
                          <a:effectLst/>
                          <a:latin typeface="Times New Roman" pitchFamily="18" charset="0"/>
                          <a:ea typeface="+mn-ea"/>
                          <a:cs typeface="Times New Roman" pitchFamily="18" charset="0"/>
                        </a:rPr>
                        <a:t>Resource Persons</a:t>
                      </a:r>
                    </a:p>
                    <a:p>
                      <a:r>
                        <a:rPr lang="en-GB" sz="1200" b="0" i="0" u="none" kern="1200" dirty="0">
                          <a:solidFill>
                            <a:schemeClr val="tx1"/>
                          </a:solidFill>
                          <a:effectLst/>
                          <a:latin typeface="Times New Roman" pitchFamily="18" charset="0"/>
                          <a:ea typeface="+mn-ea"/>
                          <a:cs typeface="Times New Roman" pitchFamily="18" charset="0"/>
                        </a:rPr>
                        <a:t>Speakers from IITs, IIMs, MSME, Start-up's, CA/CS, young entrepreneurs, Management and Industries only</a:t>
                      </a:r>
                    </a:p>
                    <a:p>
                      <a:endParaRPr lang="en-GB" sz="800" b="1" i="0" u="sng" kern="1200" dirty="0">
                        <a:solidFill>
                          <a:schemeClr val="tx1"/>
                        </a:solidFill>
                        <a:effectLst/>
                        <a:latin typeface="Times New Roman" pitchFamily="18" charset="0"/>
                        <a:ea typeface="+mn-ea"/>
                        <a:cs typeface="Times New Roman" pitchFamily="18" charset="0"/>
                      </a:endParaRPr>
                    </a:p>
                    <a:p>
                      <a:r>
                        <a:rPr lang="en-GB" sz="1400" b="1" i="0" u="sng" kern="1200" dirty="0">
                          <a:solidFill>
                            <a:schemeClr val="tx1"/>
                          </a:solidFill>
                          <a:effectLst/>
                          <a:latin typeface="Times New Roman" pitchFamily="18" charset="0"/>
                          <a:ea typeface="+mn-ea"/>
                          <a:cs typeface="Times New Roman" pitchFamily="18" charset="0"/>
                        </a:rPr>
                        <a:t>FDP Benefits</a:t>
                      </a:r>
                    </a:p>
                    <a:p>
                      <a:pPr algn="just"/>
                      <a:r>
                        <a:rPr lang="en-GB" sz="1200" b="0" i="0" kern="1200" dirty="0">
                          <a:solidFill>
                            <a:schemeClr val="tx1"/>
                          </a:solidFill>
                          <a:effectLst/>
                          <a:latin typeface="Times New Roman" pitchFamily="18" charset="0"/>
                          <a:ea typeface="+mn-ea"/>
                          <a:cs typeface="Times New Roman" pitchFamily="18" charset="0"/>
                        </a:rPr>
                        <a:t>Current scenario/job opportunities for young professionals.</a:t>
                      </a:r>
                    </a:p>
                    <a:p>
                      <a:pPr algn="just"/>
                      <a:r>
                        <a:rPr lang="en-GB" sz="1200" b="0" i="0" kern="1200" dirty="0">
                          <a:solidFill>
                            <a:schemeClr val="tx1"/>
                          </a:solidFill>
                          <a:effectLst/>
                          <a:latin typeface="Times New Roman" pitchFamily="18" charset="0"/>
                          <a:ea typeface="+mn-ea"/>
                          <a:cs typeface="Times New Roman" pitchFamily="18" charset="0"/>
                        </a:rPr>
                        <a:t>Understanding the skill set required to assess pre-feasibility of project through market survey</a:t>
                      </a:r>
                    </a:p>
                    <a:p>
                      <a:pPr algn="just"/>
                      <a:r>
                        <a:rPr lang="en-GB" sz="1200" b="0" i="0" kern="1200" dirty="0">
                          <a:solidFill>
                            <a:schemeClr val="tx1"/>
                          </a:solidFill>
                          <a:effectLst/>
                          <a:latin typeface="Times New Roman" pitchFamily="18" charset="0"/>
                          <a:ea typeface="+mn-ea"/>
                          <a:cs typeface="Times New Roman" pitchFamily="18" charset="0"/>
                        </a:rPr>
                        <a:t>Prospects of </a:t>
                      </a:r>
                      <a:r>
                        <a:rPr lang="en-US" sz="1200" b="0" i="0" kern="1200" dirty="0">
                          <a:solidFill>
                            <a:schemeClr val="tx1"/>
                          </a:solidFill>
                          <a:effectLst/>
                          <a:latin typeface="Times New Roman" pitchFamily="18" charset="0"/>
                          <a:ea typeface="+mn-ea"/>
                          <a:cs typeface="Times New Roman" pitchFamily="18" charset="0"/>
                        </a:rPr>
                        <a:t>motivation achievement and soft skills development</a:t>
                      </a:r>
                      <a:r>
                        <a:rPr lang="en-GB" sz="1200" b="0" i="0" kern="1200" dirty="0">
                          <a:solidFill>
                            <a:schemeClr val="tx1"/>
                          </a:solidFill>
                          <a:effectLst/>
                          <a:latin typeface="Times New Roman" pitchFamily="18" charset="0"/>
                          <a:ea typeface="+mn-ea"/>
                          <a:cs typeface="Times New Roman" pitchFamily="18" charset="0"/>
                        </a:rPr>
                        <a:t>, To develop business plan and to understand legal formalities.</a:t>
                      </a:r>
                    </a:p>
                    <a:p>
                      <a:pPr algn="just"/>
                      <a:endParaRPr lang="en-GB" sz="800" b="1" i="0" kern="1200" dirty="0">
                        <a:solidFill>
                          <a:schemeClr val="tx1"/>
                        </a:solidFill>
                        <a:effectLst/>
                        <a:latin typeface="Times New Roman" pitchFamily="18" charset="0"/>
                        <a:ea typeface="+mn-ea"/>
                        <a:cs typeface="Times New Roman"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400" b="1" i="0" u="sng"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Topics</a:t>
                      </a:r>
                      <a:endParaRPr kumimoji="0" lang="en-GB"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Unleashing Entrepreneurship: Present Scenario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Entrepreneurship: Importance, Need &amp; Practice</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Business opportunity Identification:</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Sources of Information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How to Set-up MSME (govt. formalities, rules &amp; regulations etc.)</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Achievement Motivation: Developing Soft Skills</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Selecting Potential Entrepreneurs: Rationale for Selection</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Financial Management in MSME</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Problem solving &amp; decision making</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How to assess Pre-feasibility of Project through Market Survey</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Ecosystem available for promoting Entrepreneurship</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Stress management session</a:t>
                      </a:r>
                      <a:endParaRPr kumimoji="0" lang="en-GB" sz="8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400" b="1" i="0" u="sng"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Registration</a:t>
                      </a:r>
                      <a:r>
                        <a:rPr kumimoji="0" lang="en-GB" sz="2000" b="1" i="0" u="sng"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p>
                    <a:p>
                      <a:pPr marL="0" marR="0" lvl="0" indent="0" algn="just" defTabSz="914400" rtl="0" eaLnBrk="1" fontAlgn="auto" latinLnBrk="0" hangingPunct="1">
                        <a:lnSpc>
                          <a:spcPct val="100000"/>
                        </a:lnSpc>
                        <a:spcBef>
                          <a:spcPts val="0"/>
                        </a:spcBef>
                        <a:spcAft>
                          <a:spcPts val="0"/>
                        </a:spcAft>
                        <a:buClrTx/>
                        <a:buSzTx/>
                        <a:buFontTx/>
                        <a:buNone/>
                        <a:tabLst/>
                        <a:defRPr/>
                      </a:pPr>
                      <a:r>
                        <a:rPr lang="en-IN" sz="1400" b="0" i="0" kern="1200" dirty="0">
                          <a:solidFill>
                            <a:schemeClr val="lt1"/>
                          </a:solidFill>
                          <a:effectLst/>
                          <a:latin typeface="+mn-lt"/>
                          <a:ea typeface="+mn-ea"/>
                          <a:cs typeface="+mn-cs"/>
                          <a:hlinkClick r:id="rId2"/>
                        </a:rPr>
                        <a:t>https://www.onlinesbi.sbi/sbicollect/icollecthome.htm?corpID=1968961</a:t>
                      </a:r>
                      <a:r>
                        <a:rPr lang="en-IN" sz="1400" b="0" i="0" kern="1200" dirty="0">
                          <a:solidFill>
                            <a:schemeClr val="lt1"/>
                          </a:solidFill>
                          <a:effectLst/>
                          <a:latin typeface="+mn-lt"/>
                          <a:ea typeface="+mn-ea"/>
                          <a:cs typeface="+mn-cs"/>
                        </a:rPr>
                        <a:t> </a:t>
                      </a:r>
                      <a:r>
                        <a:rPr lang="en-IN" sz="1200" b="0" i="0" kern="1200" dirty="0">
                          <a:solidFill>
                            <a:schemeClr val="lt1"/>
                          </a:solidFill>
                          <a:effectLst/>
                          <a:latin typeface="+mn-lt"/>
                          <a:ea typeface="+mn-ea"/>
                          <a:cs typeface="+mn-cs"/>
                        </a:rPr>
                        <a:t>(</a:t>
                      </a:r>
                      <a:r>
                        <a:rPr lang="en-US" sz="1200" b="0" i="0" kern="1200" dirty="0">
                          <a:solidFill>
                            <a:schemeClr val="lt1"/>
                          </a:solidFill>
                          <a:effectLst/>
                          <a:latin typeface="+mn-lt"/>
                          <a:ea typeface="+mn-ea"/>
                          <a:cs typeface="+mn-cs"/>
                        </a:rPr>
                        <a:t>category name is Entrepreneurship workshop)</a:t>
                      </a:r>
                      <a:endParaRPr kumimoji="0" lang="en-GB" sz="1200" b="1" i="0" u="sng"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Registration fee is  Rs. 750 /- applicable for attending FDP. 50 participants are allowed on a first-come-first-serve-basis. Certificates will be provided after completion of course. After payment participants can register on following link: </a:t>
                      </a:r>
                      <a:r>
                        <a:rPr kumimoji="0" lang="en-GB" sz="1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hlinkClick r:id="rId3"/>
                        </a:rPr>
                        <a:t>https://forms.gle/QFj2dGyituX1Ehny8</a:t>
                      </a:r>
                      <a:r>
                        <a:rPr kumimoji="0" lang="en-GB" sz="1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endParaRPr lang="en-US" sz="1600" b="1" kern="1200" dirty="0">
                        <a:solidFill>
                          <a:schemeClr val="tx1"/>
                        </a:solidFill>
                        <a:effectLst/>
                        <a:latin typeface="Times New Roman" pitchFamily="18" charset="0"/>
                        <a:ea typeface="+mn-ea"/>
                        <a:cs typeface="Times New Roman" pitchFamily="18" charset="0"/>
                      </a:endParaRPr>
                    </a:p>
                    <a:p>
                      <a:pPr marL="285750" indent="-285750">
                        <a:buFont typeface="Arial" panose="020B0604020202020204" pitchFamily="34" charset="0"/>
                        <a:buNone/>
                      </a:pPr>
                      <a:r>
                        <a:rPr lang="en-US" sz="1200" b="1" kern="1200" dirty="0">
                          <a:solidFill>
                            <a:schemeClr val="tx1"/>
                          </a:solidFill>
                          <a:effectLst/>
                          <a:latin typeface="Times New Roman" pitchFamily="18" charset="0"/>
                          <a:ea typeface="+mn-ea"/>
                          <a:cs typeface="Times New Roman" pitchFamily="18" charset="0"/>
                        </a:rPr>
                        <a:t>For any query please contact:</a:t>
                      </a:r>
                    </a:p>
                    <a:p>
                      <a:pPr marL="285750" indent="-285750">
                        <a:buFont typeface="Arial" panose="020B0604020202020204" pitchFamily="34" charset="0"/>
                        <a:buNone/>
                      </a:pPr>
                      <a:r>
                        <a:rPr lang="en-US" sz="1200" b="1" kern="1200" dirty="0">
                          <a:solidFill>
                            <a:schemeClr val="tx1"/>
                          </a:solidFill>
                          <a:effectLst/>
                          <a:latin typeface="Times New Roman" pitchFamily="18" charset="0"/>
                          <a:ea typeface="+mn-ea"/>
                          <a:cs typeface="Times New Roman" pitchFamily="18" charset="0"/>
                          <a:hlinkClick r:id="rId4"/>
                        </a:rPr>
                        <a:t>saurabh@iitp.ac.in</a:t>
                      </a:r>
                      <a:r>
                        <a:rPr lang="en-US" sz="1200" b="1" kern="1200" dirty="0">
                          <a:solidFill>
                            <a:schemeClr val="tx1"/>
                          </a:solidFill>
                          <a:effectLst/>
                          <a:latin typeface="Times New Roman" pitchFamily="18" charset="0"/>
                          <a:ea typeface="+mn-ea"/>
                          <a:cs typeface="Times New Roman" pitchFamily="18" charset="0"/>
                        </a:rPr>
                        <a:t>, </a:t>
                      </a:r>
                      <a:r>
                        <a:rPr lang="en-US" sz="1200" b="1" kern="1200" dirty="0">
                          <a:solidFill>
                            <a:schemeClr val="tx1"/>
                          </a:solidFill>
                          <a:effectLst/>
                          <a:latin typeface="Times New Roman" pitchFamily="18" charset="0"/>
                          <a:ea typeface="+mn-ea"/>
                          <a:cs typeface="Times New Roman" pitchFamily="18" charset="0"/>
                          <a:hlinkClick r:id="rId5"/>
                        </a:rPr>
                        <a:t>udit@iitp.ac.in</a:t>
                      </a:r>
                      <a:r>
                        <a:rPr lang="en-US" sz="1200" b="1" kern="1200" dirty="0">
                          <a:solidFill>
                            <a:schemeClr val="tx1"/>
                          </a:solidFill>
                          <a:effectLst/>
                          <a:latin typeface="Times New Roman" pitchFamily="18" charset="0"/>
                          <a:ea typeface="+mn-ea"/>
                          <a:cs typeface="Times New Roman" pitchFamily="18" charset="0"/>
                        </a:rPr>
                        <a:t> 7321893616, 9460154047</a:t>
                      </a:r>
                    </a:p>
                  </a:txBody>
                  <a:tcPr marL="96012" marR="96012" marT="48006" marB="4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3543408390"/>
                  </a:ext>
                </a:extLst>
              </a:tr>
            </a:tbl>
          </a:graphicData>
        </a:graphic>
      </p:graphicFrame>
      <p:pic>
        <p:nvPicPr>
          <p:cNvPr id="2" name="Picture 1"/>
          <p:cNvPicPr>
            <a:picLocks noChangeAspect="1"/>
          </p:cNvPicPr>
          <p:nvPr/>
        </p:nvPicPr>
        <p:blipFill>
          <a:blip r:embed="rId6"/>
          <a:stretch>
            <a:fillRect/>
          </a:stretch>
        </p:blipFill>
        <p:spPr>
          <a:xfrm>
            <a:off x="16927" y="1"/>
            <a:ext cx="973666" cy="955156"/>
          </a:xfrm>
          <a:prstGeom prst="rect">
            <a:avLst/>
          </a:prstGeom>
        </p:spPr>
      </p:pic>
      <p:pic>
        <p:nvPicPr>
          <p:cNvPr id="3" name="Picture 2"/>
          <p:cNvPicPr>
            <a:picLocks noChangeAspect="1" noChangeArrowheads="1"/>
          </p:cNvPicPr>
          <p:nvPr/>
        </p:nvPicPr>
        <p:blipFill>
          <a:blip r:embed="rId7"/>
          <a:srcRect/>
          <a:stretch>
            <a:fillRect/>
          </a:stretch>
        </p:blipFill>
        <p:spPr bwMode="auto">
          <a:xfrm>
            <a:off x="8236" y="1488614"/>
            <a:ext cx="4245843" cy="2009775"/>
          </a:xfrm>
          <a:prstGeom prst="rect">
            <a:avLst/>
          </a:prstGeom>
          <a:noFill/>
          <a:ln w="9525">
            <a:noFill/>
            <a:miter lim="800000"/>
            <a:headEnd/>
            <a:tailEnd/>
          </a:ln>
          <a:effectLst/>
        </p:spPr>
      </p:pic>
    </p:spTree>
    <p:extLst>
      <p:ext uri="{BB962C8B-B14F-4D97-AF65-F5344CB8AC3E}">
        <p14:creationId xmlns:p14="http://schemas.microsoft.com/office/powerpoint/2010/main" val="19059822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613</TotalTime>
  <Words>636</Words>
  <Application>Microsoft Office PowerPoint</Application>
  <PresentationFormat>Custom</PresentationFormat>
  <Paragraphs>63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Smriti Singh</dc:creator>
  <cp:lastModifiedBy>Admin</cp:lastModifiedBy>
  <cp:revision>130</cp:revision>
  <cp:lastPrinted>2021-03-03T11:27:35Z</cp:lastPrinted>
  <dcterms:created xsi:type="dcterms:W3CDTF">2020-05-16T11:35:21Z</dcterms:created>
  <dcterms:modified xsi:type="dcterms:W3CDTF">2023-08-09T05:02:07Z</dcterms:modified>
</cp:coreProperties>
</file>