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74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2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7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6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7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14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5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68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1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1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62819-50CD-4A0F-91FD-F2D142A8D194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87C94-F82A-41DD-8964-4324CAAB8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5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image" Target="../media/image260.png"/><Relationship Id="rId7" Type="http://schemas.openxmlformats.org/officeDocument/2006/relationships/image" Target="../media/image300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0.png"/><Relationship Id="rId11" Type="http://schemas.openxmlformats.org/officeDocument/2006/relationships/image" Target="../media/image20.png"/><Relationship Id="rId5" Type="http://schemas.openxmlformats.org/officeDocument/2006/relationships/image" Target="../media/image280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270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1.png"/><Relationship Id="rId3" Type="http://schemas.openxmlformats.org/officeDocument/2006/relationships/image" Target="../media/image260.png"/><Relationship Id="rId7" Type="http://schemas.openxmlformats.org/officeDocument/2006/relationships/image" Target="../media/image300.png"/><Relationship Id="rId12" Type="http://schemas.openxmlformats.org/officeDocument/2006/relationships/image" Target="../media/image3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0.png"/><Relationship Id="rId11" Type="http://schemas.openxmlformats.org/officeDocument/2006/relationships/image" Target="../media/image44.png"/><Relationship Id="rId5" Type="http://schemas.openxmlformats.org/officeDocument/2006/relationships/image" Target="../media/image280.png"/><Relationship Id="rId15" Type="http://schemas.openxmlformats.org/officeDocument/2006/relationships/image" Target="../media/image33.png"/><Relationship Id="rId10" Type="http://schemas.openxmlformats.org/officeDocument/2006/relationships/image" Target="../media/image29.png"/><Relationship Id="rId4" Type="http://schemas.openxmlformats.org/officeDocument/2006/relationships/image" Target="../media/image270.png"/><Relationship Id="rId9" Type="http://schemas.openxmlformats.org/officeDocument/2006/relationships/image" Target="../media/image420.png"/><Relationship Id="rId1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83326" y="2233749"/>
            <a:ext cx="10669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Q1: Give examples of phenomenon in Physics involving Steady Flow? How to formulate the model there? Solve?</a:t>
            </a:r>
          </a:p>
          <a:p>
            <a:r>
              <a:rPr lang="en-US" dirty="0" smtClean="0"/>
              <a:t>Q2: Give examples of phenomenon where process approaches an end point asymptotically?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65082" y="207331"/>
            <a:ext cx="24441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400" b="1" dirty="0" smtClean="0"/>
              <a:t>Tutorial-0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85069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057400" y="2611179"/>
            <a:ext cx="3048000" cy="18171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/>
              <a:t>Source</a:t>
            </a:r>
            <a:endParaRPr lang="en-US" sz="4400" dirty="0"/>
          </a:p>
        </p:txBody>
      </p:sp>
      <p:sp>
        <p:nvSpPr>
          <p:cNvPr id="3" name="Rounded Rectangle 2"/>
          <p:cNvSpPr/>
          <p:nvPr/>
        </p:nvSpPr>
        <p:spPr>
          <a:xfrm>
            <a:off x="7010400" y="2599511"/>
            <a:ext cx="3048000" cy="181713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Sink</a:t>
            </a:r>
            <a:endParaRPr lang="en-US" sz="4400" dirty="0"/>
          </a:p>
        </p:txBody>
      </p:sp>
      <p:sp>
        <p:nvSpPr>
          <p:cNvPr id="4" name="Right Arrow 3"/>
          <p:cNvSpPr/>
          <p:nvPr/>
        </p:nvSpPr>
        <p:spPr>
          <a:xfrm>
            <a:off x="5257800" y="3124891"/>
            <a:ext cx="1600200" cy="9224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05057" y="1837512"/>
            <a:ext cx="2505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Steady Flow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0092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769659" y="407897"/>
            <a:ext cx="3657600" cy="5105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123049" y="4217897"/>
                <a:ext cx="2999411" cy="79387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𝒅𝒏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 </m:t>
                      </m:r>
                      <m:r>
                        <a:rPr lang="en-US" sz="2400" b="1" i="1">
                          <a:latin typeface="Cambria Math"/>
                        </a:rPr>
                        <m:t>𝑪</m:t>
                      </m:r>
                      <m:r>
                        <a:rPr lang="en-US" sz="2400" b="1" i="1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3049" y="4217897"/>
                <a:ext cx="2999411" cy="7938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142048" y="3074897"/>
                <a:ext cx="2877583" cy="79387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𝒅𝑽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𝓕</m:t>
                      </m:r>
                      <m:r>
                        <a:rPr lang="en-US" sz="2400" b="1" i="1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048" y="3074897"/>
                <a:ext cx="2877583" cy="79387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123049" y="2008097"/>
                <a:ext cx="2996205" cy="79387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𝒅𝑯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 </m:t>
                      </m:r>
                      <m:r>
                        <a:rPr lang="en-US" sz="2400" b="1" i="1">
                          <a:latin typeface="Cambria Math"/>
                        </a:rPr>
                        <m:t>𝑲</m:t>
                      </m:r>
                      <m:r>
                        <a:rPr lang="en-US" sz="2400" b="1" i="1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3049" y="2008097"/>
                <a:ext cx="2996205" cy="7938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222435" y="865097"/>
                <a:ext cx="2900025" cy="79387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𝒅𝑸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r>
                        <a:rPr lang="en-US" sz="2400" b="1" i="1">
                          <a:latin typeface="Cambria Math"/>
                        </a:rPr>
                        <m:t>𝑮</m:t>
                      </m:r>
                      <m:r>
                        <a:rPr lang="en-US" sz="2400" b="1" i="1">
                          <a:latin typeface="Cambria Math"/>
                        </a:rPr>
                        <m:t> (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435" y="865097"/>
                <a:ext cx="2900025" cy="7938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017059" y="1017497"/>
            <a:ext cx="165462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/>
              <a:t>Electricity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017059" y="2188495"/>
            <a:ext cx="89146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/>
              <a:t>Heat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017060" y="3227297"/>
            <a:ext cx="910827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/>
              <a:t>Fluid</a:t>
            </a:r>
            <a:endParaRPr lang="en-US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017059" y="4370297"/>
            <a:ext cx="1534394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/>
              <a:t>Diffusion</a:t>
            </a:r>
            <a:endParaRPr lang="en-US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483659" y="5665698"/>
            <a:ext cx="90981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Does this point to an underlying generality  of the phenomenon of flowing? </a:t>
            </a:r>
            <a:endParaRPr lang="en-US" sz="2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29988" y="127374"/>
            <a:ext cx="3580339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dirty="0" smtClean="0"/>
              <a:t>Examples: Steady </a:t>
            </a:r>
            <a:r>
              <a:rPr lang="en-US" sz="2800" b="1" dirty="0"/>
              <a:t>Flow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655860" y="1169898"/>
            <a:ext cx="1517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Ohm’s law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655860" y="2215356"/>
            <a:ext cx="18219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Fourier’s law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655859" y="3194288"/>
            <a:ext cx="2836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Hagen-</a:t>
            </a:r>
            <a:r>
              <a:rPr lang="en-US" sz="2400" b="1" dirty="0" err="1"/>
              <a:t>Poiseuille</a:t>
            </a:r>
            <a:r>
              <a:rPr lang="en-US" sz="2400" b="1" dirty="0"/>
              <a:t> </a:t>
            </a:r>
            <a:r>
              <a:rPr lang="en-US" sz="2400" b="1" dirty="0"/>
              <a:t>law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55859" y="4348956"/>
            <a:ext cx="264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Brownian Diffusion</a:t>
            </a:r>
            <a:endParaRPr lang="en-US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844369" y="6321266"/>
                <a:ext cx="62100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/>
                  <a:t>Additional Question: Dimensions of </a:t>
                </a:r>
                <a:r>
                  <a:rPr lang="en-US" sz="2400" b="1" i="1" dirty="0" smtClean="0"/>
                  <a:t>G, K,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ea typeface="Cambria Math"/>
                      </a:rPr>
                      <m:t>𝓕</m:t>
                    </m:r>
                  </m:oMath>
                </a14:m>
                <a:r>
                  <a:rPr lang="en-US" sz="2400" b="1" i="1" dirty="0" smtClean="0"/>
                  <a:t>, C </a:t>
                </a:r>
                <a:r>
                  <a:rPr lang="en-US" sz="2400" b="1" dirty="0" smtClean="0"/>
                  <a:t>?</a:t>
                </a:r>
                <a:endParaRPr lang="en-US" sz="2400" b="1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4369" y="6321266"/>
                <a:ext cx="6210098" cy="461665"/>
              </a:xfrm>
              <a:prstGeom prst="rect">
                <a:avLst/>
              </a:prstGeom>
              <a:blipFill>
                <a:blip r:embed="rId6"/>
                <a:stretch>
                  <a:fillRect l="-1572" t="-10526" r="-491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843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480" y="4582400"/>
            <a:ext cx="5303520" cy="2275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6951403" y="76200"/>
            <a:ext cx="3657600" cy="5105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304793" y="3886200"/>
                <a:ext cx="2999411" cy="79387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𝒅𝒏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 </m:t>
                      </m:r>
                      <m:r>
                        <a:rPr lang="en-US" sz="2400" b="1" i="1">
                          <a:latin typeface="Cambria Math"/>
                        </a:rPr>
                        <m:t>𝑪</m:t>
                      </m:r>
                      <m:r>
                        <a:rPr lang="en-US" sz="2400" b="1" i="1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4793" y="3886200"/>
                <a:ext cx="2999411" cy="79387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323792" y="2743200"/>
                <a:ext cx="2877583" cy="79387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𝒅𝑽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𝓕</m:t>
                      </m:r>
                      <m:r>
                        <a:rPr lang="en-US" sz="2400" b="1" i="1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3792" y="2743200"/>
                <a:ext cx="2877583" cy="7938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304793" y="1676400"/>
                <a:ext cx="2996205" cy="79387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𝒅𝑯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 </m:t>
                      </m:r>
                      <m:r>
                        <a:rPr lang="en-US" sz="2400" b="1" i="1">
                          <a:latin typeface="Cambria Math"/>
                        </a:rPr>
                        <m:t>𝑲</m:t>
                      </m:r>
                      <m:r>
                        <a:rPr lang="en-US" sz="2400" b="1" i="1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4793" y="1676400"/>
                <a:ext cx="2996205" cy="7938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7404179" y="533400"/>
                <a:ext cx="2900025" cy="79387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𝒅𝑸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r>
                        <a:rPr lang="en-US" sz="2400" b="1" i="1">
                          <a:latin typeface="Cambria Math"/>
                        </a:rPr>
                        <m:t>𝑮</m:t>
                      </m:r>
                      <m:r>
                        <a:rPr lang="en-US" sz="2400" b="1" i="1">
                          <a:latin typeface="Cambria Math"/>
                        </a:rPr>
                        <m:t> (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179" y="533400"/>
                <a:ext cx="2900025" cy="7938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Bent-Up Arrow 6"/>
          <p:cNvSpPr/>
          <p:nvPr/>
        </p:nvSpPr>
        <p:spPr>
          <a:xfrm rot="10800000">
            <a:off x="3598603" y="2422464"/>
            <a:ext cx="3332018" cy="10668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3200401" y="3625728"/>
                <a:ext cx="1312603" cy="79387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</m:t>
                          </m:r>
                          <m:r>
                            <a:rPr lang="en-US" sz="2400" b="1" i="1">
                              <a:latin typeface="Cambria Math"/>
                            </a:rPr>
                            <m:t> ?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=…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1" y="3625728"/>
                <a:ext cx="1312603" cy="79387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600200" y="748606"/>
            <a:ext cx="1794894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Something which flows</a:t>
            </a:r>
            <a:endParaRPr lang="en-US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758306" y="964049"/>
            <a:ext cx="1794894" cy="954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Cause of flow</a:t>
            </a:r>
            <a:endParaRPr lang="en-US" sz="2800" b="1" dirty="0"/>
          </a:p>
        </p:txBody>
      </p:sp>
      <p:sp>
        <p:nvSpPr>
          <p:cNvPr id="14" name="Left-Right Arrow 13"/>
          <p:cNvSpPr/>
          <p:nvPr/>
        </p:nvSpPr>
        <p:spPr>
          <a:xfrm>
            <a:off x="3643744" y="1219200"/>
            <a:ext cx="914401" cy="457200"/>
          </a:xfrm>
          <a:prstGeom prst="left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905000" y="24826"/>
            <a:ext cx="2248308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/>
              <a:t>Steady Flow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158254" y="6059270"/>
            <a:ext cx="4357347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600" b="1" dirty="0"/>
              <a:t>Intuition demystified!</a:t>
            </a:r>
            <a:endParaRPr lang="en-US" sz="3600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264612" y="67056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09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1428203"/>
            <a:ext cx="9193213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476150" y="3409403"/>
            <a:ext cx="9268050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/>
              <a:t>The process approaches an </a:t>
            </a:r>
            <a:r>
              <a:rPr lang="en-US" sz="3200" b="1" dirty="0"/>
              <a:t>end point</a:t>
            </a:r>
            <a:r>
              <a:rPr lang="en-US" sz="3200" dirty="0"/>
              <a:t>, </a:t>
            </a:r>
            <a:r>
              <a:rPr lang="en-US" sz="3200" b="1" dirty="0">
                <a:solidFill>
                  <a:schemeClr val="bg1"/>
                </a:solidFill>
              </a:rPr>
              <a:t>asymptotically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80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120" y="1371601"/>
            <a:ext cx="2926080" cy="2332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760" y="1447800"/>
            <a:ext cx="3291840" cy="2167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51176" y="914401"/>
            <a:ext cx="3459024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Emptying of a Water Tank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64744" y="76200"/>
            <a:ext cx="8750857" cy="55399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000" b="1" dirty="0"/>
              <a:t>Processes where rate becomes less and less over time</a:t>
            </a:r>
            <a:endParaRPr lang="en-US" sz="3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904177" y="914401"/>
            <a:ext cx="3497881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Discharging of a Capacitor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514410" y="3957936"/>
            <a:ext cx="2514791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Radioactive Decay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995098" y="3957936"/>
            <a:ext cx="336810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Cooling of a warm object</a:t>
            </a:r>
            <a:endParaRPr lang="en-US" sz="24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140171" y="762000"/>
            <a:ext cx="0" cy="6019800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00202" y="3729335"/>
            <a:ext cx="8915399" cy="0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0" name="Picture 6" descr="http://www.esrl.noaa.gov/gmd/outreach/isotopes/images/beta_deca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2"/>
            <a:ext cx="4572000" cy="2151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495800"/>
            <a:ext cx="3657600" cy="23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807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1613048" y="609600"/>
            <a:ext cx="3599666" cy="2743200"/>
            <a:chOff x="89048" y="609600"/>
            <a:chExt cx="3599666" cy="2743200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8"/>
            <a:stretch/>
          </p:blipFill>
          <p:spPr bwMode="auto">
            <a:xfrm>
              <a:off x="304800" y="609600"/>
              <a:ext cx="3289415" cy="274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89048" y="1143000"/>
                  <a:ext cx="444352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1" i="1">
                          <a:latin typeface="Cambria Math"/>
                          <a:ea typeface="Cambria Math"/>
                        </a:rPr>
                        <m:t>𝒉</m:t>
                      </m:r>
                    </m:oMath>
                  </a14:m>
                  <a:r>
                    <a:rPr lang="en-US" b="1" baseline="-25000" dirty="0"/>
                    <a:t>0 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048" y="1143000"/>
                  <a:ext cx="444352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91394" y="1600200"/>
                  <a:ext cx="36580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1" i="1">
                          <a:latin typeface="Cambria Math"/>
                          <a:ea typeface="Cambria Math"/>
                        </a:rPr>
                        <m:t>𝒉</m:t>
                      </m:r>
                    </m:oMath>
                  </a14:m>
                  <a:r>
                    <a:rPr lang="en-US" b="1" baseline="-25000" dirty="0"/>
                    <a:t> 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394" y="1600200"/>
                  <a:ext cx="36580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1043162" y="609600"/>
                  <a:ext cx="564514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𝒂𝒕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162" y="609600"/>
                  <a:ext cx="56451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3124200" y="2907268"/>
                  <a:ext cx="564514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𝒂𝒕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24200" y="2907268"/>
                  <a:ext cx="564514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1261825" y="2831068"/>
                  <a:ext cx="490775" cy="369332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61825" y="2831068"/>
                  <a:ext cx="490775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810001" y="882528"/>
                <a:ext cx="2909643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𝒅𝑽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𝓕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𝒂𝒕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1" y="882528"/>
                <a:ext cx="2909643" cy="79387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7010401" y="1062336"/>
                <a:ext cx="30539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>
                              <a:latin typeface="Cambria Math"/>
                            </a:rPr>
                            <m:t>𝐁𝐮𝐭</m:t>
                          </m:r>
                          <m:r>
                            <a:rPr lang="en-US" sz="2400" b="1" i="1">
                              <a:latin typeface="Cambria Math"/>
                            </a:rPr>
                            <m:t>, </m:t>
                          </m:r>
                          <m:r>
                            <a:rPr lang="en-US" sz="2400" b="1" i="1"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𝒂𝒕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+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𝝆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𝒈𝒉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1" y="1062336"/>
                <a:ext cx="3053913" cy="461665"/>
              </a:xfrm>
              <a:prstGeom prst="rect">
                <a:avLst/>
              </a:prstGeom>
              <a:blipFill>
                <a:blip r:embed="rId9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5482311" y="2482728"/>
                <a:ext cx="3414076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  <a:ea typeface="Cambria Math"/>
                        </a:rPr>
                        <m:t>∴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𝒅𝑽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r>
                        <a:rPr lang="en-US" sz="2400" b="1" i="1">
                          <a:latin typeface="Cambria Math"/>
                        </a:rPr>
                        <m:t>𝑨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𝒅𝒉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𝓕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𝝆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𝒈𝒉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2311" y="2482728"/>
                <a:ext cx="3414076" cy="79387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776811" y="1828801"/>
                <a:ext cx="49135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ym typeface="Symbol"/>
                  </a:rPr>
                  <a:t>As,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𝑽</m:t>
                    </m:r>
                  </m:oMath>
                </a14:m>
                <a:r>
                  <a:rPr lang="en-US" sz="2400" b="1" i="1" dirty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2400" b="1" i="1" dirty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𝑨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𝒉</m:t>
                    </m:r>
                  </m:oMath>
                </a14:m>
                <a:r>
                  <a:rPr lang="en-US" sz="2400" b="1" i="1" dirty="0"/>
                  <a:t>,          </a:t>
                </a:r>
                <a:r>
                  <a:rPr lang="en-US" sz="2400" b="1" dirty="0">
                    <a:sym typeface="Symbol"/>
                  </a:rPr>
                  <a:t></a:t>
                </a:r>
                <a:r>
                  <a:rPr lang="en-US" sz="2400" b="1" dirty="0"/>
                  <a:t> </a:t>
                </a:r>
                <a:r>
                  <a:rPr lang="en-US" sz="2400" b="1" i="1" dirty="0"/>
                  <a:t>d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𝑽</m:t>
                    </m:r>
                  </m:oMath>
                </a14:m>
                <a:r>
                  <a:rPr lang="en-US" sz="2400" b="1" i="1" dirty="0"/>
                  <a:t>/</a:t>
                </a:r>
                <a:r>
                  <a:rPr lang="en-US" sz="2400" b="1" i="1" dirty="0" err="1"/>
                  <a:t>dt</a:t>
                </a:r>
                <a:r>
                  <a:rPr lang="en-US" sz="2400" b="1" i="1" dirty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2400" b="1" i="1" dirty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𝑨</m:t>
                    </m:r>
                  </m:oMath>
                </a14:m>
                <a:r>
                  <a:rPr lang="en-US" sz="2400" b="1" i="1" dirty="0"/>
                  <a:t> d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ea typeface="Cambria Math"/>
                      </a:rPr>
                      <m:t>𝒉</m:t>
                    </m:r>
                  </m:oMath>
                </a14:m>
                <a:r>
                  <a:rPr lang="en-US" sz="2400" b="1" i="1" dirty="0"/>
                  <a:t>/</a:t>
                </a:r>
                <a:r>
                  <a:rPr lang="en-US" sz="2400" b="1" i="1" dirty="0" err="1"/>
                  <a:t>dt</a:t>
                </a:r>
                <a:endParaRPr lang="en-US" sz="2400" b="1" i="1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811" y="1828801"/>
                <a:ext cx="4913525" cy="461665"/>
              </a:xfrm>
              <a:prstGeom prst="rect">
                <a:avLst/>
              </a:prstGeom>
              <a:blipFill>
                <a:blip r:embed="rId11"/>
                <a:stretch>
                  <a:fillRect l="-1985" t="-13158" r="-99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2481772" y="3517656"/>
                <a:ext cx="2547429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  <a:ea typeface="Cambria Math"/>
                        </a:rPr>
                        <m:t>∴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𝒅𝒉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𝓕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𝝆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𝒈𝒉</m:t>
                          </m:r>
                          <m:r>
                            <m:rPr>
                              <m:nor/>
                            </m:rPr>
                            <a:rPr lang="en-US" sz="2400" b="1" dirty="0"/>
                            <m:t> 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𝑨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772" y="3517656"/>
                <a:ext cx="2547429" cy="79387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5547289" y="3517656"/>
                <a:ext cx="2825837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  <a:sym typeface="Symbol"/>
                        </a:rPr>
                        <m:t>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𝒅𝒉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𝒉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𝓕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𝝆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𝒈</m:t>
                          </m:r>
                          <m:r>
                            <m:rPr>
                              <m:nor/>
                            </m:rPr>
                            <a:rPr lang="en-US" sz="2400" b="1" dirty="0"/>
                            <m:t> 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𝑨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𝒅𝒕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7289" y="3517656"/>
                <a:ext cx="2825837" cy="7938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2579210" y="4387728"/>
                <a:ext cx="5269391" cy="781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>
                          <a:latin typeface="Cambria Math"/>
                        </a:rPr>
                        <m:t>𝐈𝐧𝐭𝐞𝐠𝐫𝐚𝐭𝐢𝐧𝐠</m:t>
                      </m:r>
                      <m:r>
                        <a:rPr lang="en-US" sz="2400" b="1">
                          <a:latin typeface="Cambria Math"/>
                        </a:rPr>
                        <m:t>,  </m:t>
                      </m:r>
                      <m:r>
                        <a:rPr lang="en-US" sz="2400" b="1" i="1">
                          <a:latin typeface="Cambria Math"/>
                        </a:rPr>
                        <m:t>𝒍𝒏𝒉</m:t>
                      </m:r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𝓕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𝝆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𝒈</m:t>
                          </m:r>
                          <m:r>
                            <m:rPr>
                              <m:nor/>
                            </m:rPr>
                            <a:rPr lang="en-US" sz="2400" b="1" dirty="0"/>
                            <m:t> 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𝑨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𝒕</m:t>
                      </m:r>
                      <m:r>
                        <a:rPr lang="en-US" sz="2400" b="1" i="1">
                          <a:latin typeface="Cambria Math"/>
                        </a:rPr>
                        <m:t>+</m:t>
                      </m:r>
                      <m:r>
                        <a:rPr lang="en-US" sz="2400" b="1" i="1"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210" y="4387728"/>
                <a:ext cx="5269391" cy="78136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2438400" y="5225929"/>
                <a:ext cx="49152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ym typeface="Symbol"/>
                  </a:rPr>
                  <a:t>At t</a:t>
                </a:r>
                <a:r>
                  <a:rPr lang="en-US" sz="2400" b="1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ea typeface="Cambria Math"/>
                      </a:rPr>
                      <m:t>= </m:t>
                    </m:r>
                  </m:oMath>
                </a14:m>
                <a:r>
                  <a:rPr lang="en-US" sz="2400" b="1" dirty="0">
                    <a:sym typeface="Symbol"/>
                  </a:rPr>
                  <a:t>0,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ea typeface="Cambria Math"/>
                      </a:rPr>
                      <m:t>𝒉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𝒉</m:t>
                    </m:r>
                  </m:oMath>
                </a14:m>
                <a:r>
                  <a:rPr lang="en-US" sz="2400" b="1" baseline="-25000" dirty="0"/>
                  <a:t>0 </a:t>
                </a:r>
                <a:r>
                  <a:rPr lang="en-US" sz="2400" b="1" dirty="0"/>
                  <a:t>, therefore, </a:t>
                </a:r>
                <a:r>
                  <a:rPr lang="en-US" sz="2400" b="1" i="1" dirty="0"/>
                  <a:t>C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2400" b="1" i="1" dirty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𝒍𝒏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𝒉</m:t>
                    </m:r>
                    <m:r>
                      <a:rPr lang="en-US" sz="2400" b="1" i="1" baseline="-25000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en-US" sz="2400" b="1" i="1" baseline="-250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5225929"/>
                <a:ext cx="4915256" cy="461665"/>
              </a:xfrm>
              <a:prstGeom prst="rect">
                <a:avLst/>
              </a:prstGeom>
              <a:blipFill>
                <a:blip r:embed="rId15"/>
                <a:stretch>
                  <a:fillRect l="-186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2819401" y="5746736"/>
                <a:ext cx="2489849" cy="73026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latin typeface="Cambria Math"/>
                        </a:rPr>
                        <m:t>𝒉</m:t>
                      </m:r>
                      <m:r>
                        <a:rPr lang="en-US" sz="2800" b="1" i="1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latin typeface="Cambria Math"/>
                            </a:rPr>
                            <m:t>𝒉</m:t>
                          </m:r>
                        </m:e>
                        <m:sub>
                          <m:r>
                            <a:rPr lang="en-US" sz="2800" b="1" i="1"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𝓕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𝝆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𝒈</m:t>
                              </m:r>
                            </m:num>
                            <m:den>
                              <m:r>
                                <a:rPr lang="en-US" sz="2800" b="1" i="1">
                                  <a:latin typeface="Cambria Math"/>
                                </a:rPr>
                                <m:t>𝑨</m:t>
                              </m:r>
                            </m:den>
                          </m:f>
                          <m:r>
                            <a:rPr lang="en-US" sz="2800" b="1" i="1"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1" y="5746736"/>
                <a:ext cx="2489849" cy="7302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7659600" y="5063145"/>
                <a:ext cx="2779800" cy="8560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sz="2400" b="1" i="1">
                          <a:latin typeface="Cambria Math"/>
                        </a:rPr>
                        <m:t>𝒍𝒏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𝒉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en-US" sz="2400" b="1" i="1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𝓕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𝝆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𝒈</m:t>
                          </m:r>
                          <m:r>
                            <m:rPr>
                              <m:nor/>
                            </m:rPr>
                            <a:rPr lang="en-US" sz="2400" b="1" dirty="0"/>
                            <m:t> 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𝑨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𝒕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9600" y="5063145"/>
                <a:ext cx="2779800" cy="85600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3886201" y="76201"/>
            <a:ext cx="4549515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/>
              <a:t>Emptying of a Water Tank</a:t>
            </a:r>
            <a:endParaRPr lang="en-US" sz="3200" b="1" dirty="0"/>
          </a:p>
        </p:txBody>
      </p:sp>
      <p:sp>
        <p:nvSpPr>
          <p:cNvPr id="9216" name="TextBox 9215"/>
          <p:cNvSpPr txBox="1"/>
          <p:nvPr/>
        </p:nvSpPr>
        <p:spPr>
          <a:xfrm>
            <a:off x="1600200" y="5899135"/>
            <a:ext cx="1225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Finally,</a:t>
            </a:r>
            <a:endParaRPr lang="en-US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5314996" y="6099259"/>
                <a:ext cx="5353004" cy="7253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ea typeface="Cambria Math"/>
                      </a:rPr>
                      <m:t>𝓕</m:t>
                    </m:r>
                  </m:oMath>
                </a14:m>
                <a:r>
                  <a:rPr lang="en-US" sz="2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b="1" i="1">
                            <a:latin typeface="Cambria Math"/>
                          </a:rPr>
                          <m:t>π</m:t>
                        </m:r>
                        <m:sSup>
                          <m:sSupPr>
                            <m:ctrlPr>
                              <a:rPr lang="el-GR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/>
                              </a:rPr>
                              <m:t>𝒓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𝟖</m:t>
                        </m:r>
                        <m:r>
                          <m:rPr>
                            <m:sty m:val="p"/>
                          </m:rPr>
                          <a:rPr lang="el-GR" sz="2400" b="1" i="1">
                            <a:latin typeface="Cambria Math"/>
                          </a:rPr>
                          <m:t>η</m:t>
                        </m:r>
                        <m:r>
                          <a:rPr lang="en-US" sz="2400" b="1" i="1">
                            <a:latin typeface="Cambria Math"/>
                          </a:rPr>
                          <m:t>𝒍</m:t>
                        </m:r>
                      </m:den>
                    </m:f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1" dirty="0"/>
                  <a:t> is called the “flow” conductance</a:t>
                </a:r>
                <a:endParaRPr lang="en-US" sz="2400" b="1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4996" y="6099259"/>
                <a:ext cx="5353004" cy="725391"/>
              </a:xfrm>
              <a:prstGeom prst="rect">
                <a:avLst/>
              </a:prstGeom>
              <a:blipFill>
                <a:blip r:embed="rId18"/>
                <a:stretch>
                  <a:fillRect r="-91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935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613048" y="609600"/>
            <a:ext cx="3599666" cy="2743200"/>
            <a:chOff x="89048" y="609600"/>
            <a:chExt cx="3599666" cy="2743200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28"/>
            <a:stretch/>
          </p:blipFill>
          <p:spPr bwMode="auto">
            <a:xfrm>
              <a:off x="304800" y="609600"/>
              <a:ext cx="3289415" cy="274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89048" y="1143000"/>
                  <a:ext cx="444352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1" i="1">
                          <a:latin typeface="Cambria Math"/>
                          <a:ea typeface="Cambria Math"/>
                        </a:rPr>
                        <m:t>𝒉</m:t>
                      </m:r>
                    </m:oMath>
                  </a14:m>
                  <a:r>
                    <a:rPr lang="en-US" b="1" baseline="-25000" dirty="0"/>
                    <a:t>0 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048" y="1143000"/>
                  <a:ext cx="444352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91394" y="1600200"/>
                  <a:ext cx="36580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1" i="1">
                          <a:latin typeface="Cambria Math"/>
                          <a:ea typeface="Cambria Math"/>
                        </a:rPr>
                        <m:t>𝒉</m:t>
                      </m:r>
                    </m:oMath>
                  </a14:m>
                  <a:r>
                    <a:rPr lang="en-US" b="1" baseline="-25000" dirty="0"/>
                    <a:t> 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394" y="1600200"/>
                  <a:ext cx="36580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1043162" y="609600"/>
                  <a:ext cx="564514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𝒂𝒕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162" y="609600"/>
                  <a:ext cx="56451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124200" y="2907268"/>
                  <a:ext cx="564514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𝒂𝒕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24200" y="2907268"/>
                  <a:ext cx="564514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261825" y="2831068"/>
                  <a:ext cx="490775" cy="369332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61825" y="2831068"/>
                  <a:ext cx="490775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/>
          <p:cNvSpPr txBox="1"/>
          <p:nvPr/>
        </p:nvSpPr>
        <p:spPr>
          <a:xfrm>
            <a:off x="3886201" y="76201"/>
            <a:ext cx="4549515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/>
              <a:t>Emptying of a Water Tank</a:t>
            </a:r>
            <a:endParaRPr lang="en-US" sz="3200" b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6705600" y="794266"/>
            <a:ext cx="3429000" cy="2927866"/>
            <a:chOff x="5181600" y="794266"/>
            <a:chExt cx="3429000" cy="2927866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43067" y="794266"/>
              <a:ext cx="3367533" cy="2834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5270648" y="1066800"/>
                  <a:ext cx="444352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1" i="1">
                          <a:latin typeface="Cambria Math"/>
                          <a:ea typeface="Cambria Math"/>
                        </a:rPr>
                        <m:t>𝒉</m:t>
                      </m:r>
                    </m:oMath>
                  </a14:m>
                  <a:r>
                    <a:rPr lang="en-US" b="1" baseline="-25000" dirty="0"/>
                    <a:t>0 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0648" y="1066800"/>
                  <a:ext cx="444352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1967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5181600" y="1648988"/>
                  <a:ext cx="461665" cy="147521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vert="vert270" wrap="none" rtlCol="0">
                  <a:spAutoFit/>
                </a:bodyPr>
                <a:lstStyle/>
                <a:p>
                  <a:r>
                    <a:rPr lang="en-US" b="1" dirty="0">
                      <a:ea typeface="Cambria Math"/>
                    </a:rPr>
                    <a:t>Water level, </a:t>
                  </a:r>
                  <a14:m>
                    <m:oMath xmlns:m="http://schemas.openxmlformats.org/officeDocument/2006/math">
                      <m:r>
                        <a:rPr lang="en-US" b="1" i="1">
                          <a:latin typeface="Cambria Math"/>
                          <a:ea typeface="Cambria Math"/>
                        </a:rPr>
                        <m:t>𝒉</m:t>
                      </m:r>
                    </m:oMath>
                  </a14:m>
                  <a:r>
                    <a:rPr lang="en-US" b="1" baseline="-25000" dirty="0"/>
                    <a:t> </a:t>
                  </a:r>
                  <a:endParaRPr lang="en-US" dirty="0"/>
                </a:p>
              </p:txBody>
            </p:sp>
          </mc:Choice>
          <mc:Fallback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1600" y="1648988"/>
                  <a:ext cx="461665" cy="1475212"/>
                </a:xfrm>
                <a:prstGeom prst="rect">
                  <a:avLst/>
                </a:prstGeom>
                <a:blipFill>
                  <a:blip r:embed="rId10"/>
                  <a:stretch>
                    <a:fillRect r="-9211" b="-619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Straight Arrow Connector 13"/>
            <p:cNvCxnSpPr/>
            <p:nvPr/>
          </p:nvCxnSpPr>
          <p:spPr>
            <a:xfrm flipV="1">
              <a:off x="5662190" y="1861066"/>
              <a:ext cx="0" cy="104620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718791" y="3352800"/>
                  <a:ext cx="901209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vert="horz" wrap="none" rtlCol="0">
                  <a:spAutoFit/>
                </a:bodyPr>
                <a:lstStyle/>
                <a:p>
                  <a:r>
                    <a:rPr lang="en-US" b="1" dirty="0">
                      <a:ea typeface="Cambria Math"/>
                    </a:rPr>
                    <a:t>Time, </a:t>
                  </a:r>
                  <a14:m>
                    <m:oMath xmlns:m="http://schemas.openxmlformats.org/officeDocument/2006/math">
                      <m:r>
                        <a:rPr lang="en-US" b="1" i="1">
                          <a:latin typeface="Cambria Math"/>
                          <a:ea typeface="Cambria Math"/>
                        </a:rPr>
                        <m:t>𝒕</m:t>
                      </m:r>
                    </m:oMath>
                  </a14:m>
                  <a:r>
                    <a:rPr lang="en-US" b="1" baseline="-25000" dirty="0"/>
                    <a:t> 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18791" y="3352800"/>
                  <a:ext cx="901209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l="-5405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7620001" y="777868"/>
                <a:ext cx="2489849" cy="73026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latin typeface="Cambria Math"/>
                        </a:rPr>
                        <m:t>𝒉</m:t>
                      </m:r>
                      <m:r>
                        <a:rPr lang="en-US" sz="2800" b="1" i="1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latin typeface="Cambria Math"/>
                            </a:rPr>
                            <m:t>𝒉</m:t>
                          </m:r>
                        </m:e>
                        <m:sub>
                          <m:r>
                            <a:rPr lang="en-US" sz="2800" b="1" i="1"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𝓕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𝝆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𝒈</m:t>
                              </m:r>
                            </m:num>
                            <m:den>
                              <m:r>
                                <a:rPr lang="en-US" sz="2800" b="1" i="1">
                                  <a:latin typeface="Cambria Math"/>
                                </a:rPr>
                                <m:t>𝑨</m:t>
                              </m:r>
                            </m:den>
                          </m:f>
                          <m:r>
                            <a:rPr lang="en-US" sz="2800" b="1" i="1"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n-US" sz="2800" b="1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1" y="777868"/>
                <a:ext cx="2489849" cy="7302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739350" y="4215826"/>
                <a:ext cx="3280450" cy="584775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3200" b="1" dirty="0"/>
                  <a:t>As t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sz="3200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3200" b="1" dirty="0">
                    <a:sym typeface="Symbol"/>
                  </a:rPr>
                  <a:t>,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  <a:ea typeface="Cambria Math"/>
                      </a:rPr>
                      <m:t>𝒉</m:t>
                    </m:r>
                    <m:r>
                      <a:rPr lang="en-US" sz="3200" b="1"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sz="3200" b="1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r>
                  <a:rPr lang="en-US" sz="3200" b="1" baseline="-25000" dirty="0"/>
                  <a:t> </a:t>
                </a: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350" y="4215826"/>
                <a:ext cx="3280450" cy="584775"/>
              </a:xfrm>
              <a:prstGeom prst="rect">
                <a:avLst/>
              </a:prstGeom>
              <a:blipFill>
                <a:blip r:embed="rId13"/>
                <a:stretch>
                  <a:fillRect l="-4259" t="-15464" b="-32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752601" y="3530026"/>
            <a:ext cx="3607847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b="1" dirty="0"/>
              <a:t>Exponential Decay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3906376" y="4876800"/>
                <a:ext cx="4932825" cy="80361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3200" b="1" dirty="0"/>
                  <a:t>At t = A/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  <a:ea typeface="Cambria Math"/>
                      </a:rPr>
                      <m:t>𝓕</m:t>
                    </m:r>
                    <m:r>
                      <a:rPr lang="en-US" sz="3200" b="1" i="1">
                        <a:latin typeface="Cambria Math"/>
                        <a:ea typeface="Cambria Math"/>
                      </a:rPr>
                      <m:t>𝝆</m:t>
                    </m:r>
                  </m:oMath>
                </a14:m>
                <a:r>
                  <a:rPr lang="en-US" sz="3200" b="1" dirty="0"/>
                  <a:t>g = </a:t>
                </a:r>
                <a:r>
                  <a:rPr lang="en-US" sz="3200" b="1" dirty="0">
                    <a:sym typeface="Symbol"/>
                  </a:rPr>
                  <a:t>,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  <a:ea typeface="Cambria Math"/>
                      </a:rPr>
                      <m:t>𝒉</m:t>
                    </m:r>
                    <m:r>
                      <a:rPr lang="en-US" sz="3200" b="1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𝒆</m:t>
                        </m:r>
                      </m:den>
                    </m:f>
                    <m:r>
                      <a:rPr lang="en-US" sz="3200" b="1" i="1">
                        <a:latin typeface="Cambria Math"/>
                        <a:ea typeface="Cambria Math"/>
                      </a:rPr>
                      <m:t>𝒉</m:t>
                    </m:r>
                  </m:oMath>
                </a14:m>
                <a:r>
                  <a:rPr lang="en-US" sz="3200" b="1" baseline="-25000" dirty="0"/>
                  <a:t>0 </a:t>
                </a:r>
                <a:endParaRPr lang="en-US" sz="3200" b="1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376" y="4876800"/>
                <a:ext cx="4932825" cy="803618"/>
              </a:xfrm>
              <a:prstGeom prst="rect">
                <a:avLst/>
              </a:prstGeom>
              <a:blipFill>
                <a:blip r:embed="rId14"/>
                <a:stretch>
                  <a:fillRect l="-2840" r="-370"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ight Arrow 18"/>
          <p:cNvSpPr/>
          <p:nvPr/>
        </p:nvSpPr>
        <p:spPr>
          <a:xfrm rot="2147440">
            <a:off x="1387656" y="4993207"/>
            <a:ext cx="3155314" cy="7314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Observations</a:t>
            </a:r>
            <a:endParaRPr lang="en-US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4820776" y="5749582"/>
                <a:ext cx="4289957" cy="803618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3200" b="1" dirty="0"/>
                  <a:t>At t =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  <a:ea typeface="Cambria Math"/>
                      </a:rPr>
                      <m:t>𝒏</m:t>
                    </m:r>
                  </m:oMath>
                </a14:m>
                <a:r>
                  <a:rPr lang="en-US" sz="3200" b="1" dirty="0">
                    <a:sym typeface="Symbol"/>
                  </a:rPr>
                  <a:t>,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  <a:ea typeface="Cambria Math"/>
                      </a:rPr>
                      <m:t>𝒉</m:t>
                    </m:r>
                    <m:r>
                      <a:rPr lang="en-US" sz="3200" b="1" i="1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(</m:t>
                        </m:r>
                        <m:f>
                          <m:fPr>
                            <m:ctrlPr>
                              <a:rPr lang="en-US" sz="3200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1">
                                <a:latin typeface="Cambria Math"/>
                                <a:ea typeface="Cambria Math"/>
                              </a:rPr>
                              <m:t>𝒆</m:t>
                            </m:r>
                          </m:den>
                        </m:f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𝒏</m:t>
                        </m:r>
                      </m:sup>
                    </m:sSup>
                    <m:r>
                      <a:rPr lang="en-US" sz="3200" b="1" i="1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3200" b="1" i="1">
                        <a:latin typeface="Cambria Math"/>
                        <a:ea typeface="Cambria Math"/>
                      </a:rPr>
                      <m:t>𝒉</m:t>
                    </m:r>
                  </m:oMath>
                </a14:m>
                <a:r>
                  <a:rPr lang="en-US" sz="3200" b="1" baseline="-25000" dirty="0"/>
                  <a:t>0 </a:t>
                </a:r>
                <a:endParaRPr lang="en-US" sz="3200" b="1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776" y="5749582"/>
                <a:ext cx="4289957" cy="803618"/>
              </a:xfrm>
              <a:prstGeom prst="rect">
                <a:avLst/>
              </a:prstGeom>
              <a:blipFill>
                <a:blip r:embed="rId15"/>
                <a:stretch>
                  <a:fillRect l="-3262"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6858000" y="3886201"/>
            <a:ext cx="3255058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>
                <a:sym typeface="Symbol"/>
              </a:rPr>
              <a:t> : relaxation time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5745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1176" y="914401"/>
            <a:ext cx="3459024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Emptying of a Water Tank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64744" y="76200"/>
            <a:ext cx="8750857" cy="55399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000" b="1" dirty="0"/>
              <a:t>Processes where rate becomes less and less over time</a:t>
            </a:r>
            <a:endParaRPr lang="en-US" sz="3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904177" y="914401"/>
            <a:ext cx="3497881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Discharging of a Capacitor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514410" y="3957936"/>
            <a:ext cx="2514791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Radioactive Decay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995098" y="3957936"/>
            <a:ext cx="336810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/>
              <a:t>Cooling of a warm object</a:t>
            </a:r>
            <a:endParaRPr lang="en-US" sz="24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140171" y="762000"/>
            <a:ext cx="0" cy="6019800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00202" y="3729335"/>
            <a:ext cx="8915399" cy="0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557972" y="1644528"/>
                <a:ext cx="2547429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  <a:ea typeface="Cambria Math"/>
                        </a:rPr>
                        <m:t>∴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𝒅𝒉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𝓕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𝝆</m:t>
                          </m:r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𝒈𝒉</m:t>
                          </m:r>
                          <m:r>
                            <m:rPr>
                              <m:nor/>
                            </m:rPr>
                            <a:rPr lang="en-US" sz="2400" b="1" dirty="0"/>
                            <m:t> 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𝑨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7972" y="1644528"/>
                <a:ext cx="2547429" cy="7938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1905001" y="2590801"/>
                <a:ext cx="4037131" cy="7253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ea typeface="Cambria Math"/>
                      </a:rPr>
                      <m:t>𝓕</m:t>
                    </m:r>
                  </m:oMath>
                </a14:m>
                <a:r>
                  <a:rPr lang="en-US" sz="2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b="1" i="1">
                            <a:latin typeface="Cambria Math"/>
                          </a:rPr>
                          <m:t>π</m:t>
                        </m:r>
                        <m:sSup>
                          <m:sSupPr>
                            <m:ctrlPr>
                              <a:rPr lang="el-GR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latin typeface="Cambria Math"/>
                              </a:rPr>
                              <m:t>𝒓</m:t>
                            </m:r>
                          </m:e>
                          <m:sup>
                            <m:r>
                              <a:rPr lang="en-US" sz="2400" b="1" i="1">
                                <a:latin typeface="Cambria Math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𝟖</m:t>
                        </m:r>
                        <m:r>
                          <m:rPr>
                            <m:sty m:val="p"/>
                          </m:rPr>
                          <a:rPr lang="el-GR" sz="2400" b="1" i="1">
                            <a:latin typeface="Cambria Math"/>
                          </a:rPr>
                          <m:t>η</m:t>
                        </m:r>
                        <m:r>
                          <a:rPr lang="en-US" sz="2400" b="1" i="1">
                            <a:latin typeface="Cambria Math"/>
                          </a:rPr>
                          <m:t>𝒍</m:t>
                        </m:r>
                      </m:den>
                    </m:f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1" dirty="0"/>
                  <a:t> is “flow” conductance</a:t>
                </a:r>
                <a:endParaRPr lang="en-US" sz="2400" b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1" y="2590801"/>
                <a:ext cx="4037131" cy="725391"/>
              </a:xfrm>
              <a:prstGeom prst="rect">
                <a:avLst/>
              </a:prstGeom>
              <a:blipFill>
                <a:blip r:embed="rId3"/>
                <a:stretch>
                  <a:fillRect r="-1662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743200" y="4540128"/>
                <a:ext cx="2052100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  <a:ea typeface="Cambria Math"/>
                        </a:rPr>
                        <m:t>∴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𝒅𝑵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𝝀</m:t>
                      </m:r>
                      <m:r>
                        <a:rPr lang="en-US" sz="2400" b="1" i="1">
                          <a:latin typeface="Cambria Math"/>
                        </a:rPr>
                        <m:t>𝑵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4540128"/>
                <a:ext cx="2052100" cy="7938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715452" y="5562601"/>
            <a:ext cx="2008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ym typeface="Symbol"/>
              </a:rPr>
              <a:t> is decay rate</a:t>
            </a:r>
            <a:endParaRPr 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648201" y="6096001"/>
            <a:ext cx="10486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ym typeface="Symbol"/>
              </a:rPr>
              <a:t>t</a:t>
            </a:r>
            <a:r>
              <a:rPr lang="en-US" sz="2400" b="1" baseline="-25000" dirty="0">
                <a:sym typeface="Symbol"/>
              </a:rPr>
              <a:t>1/2</a:t>
            </a:r>
            <a:r>
              <a:rPr lang="en-US" sz="2400" b="1" dirty="0">
                <a:sym typeface="Symbol"/>
              </a:rPr>
              <a:t> = </a:t>
            </a:r>
            <a:endParaRPr lang="en-US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7315201" y="2041464"/>
                <a:ext cx="2043573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𝒅𝑸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𝑹𝑪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𝑸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1" y="2041464"/>
                <a:ext cx="2043573" cy="7938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331468" y="3048001"/>
            <a:ext cx="4260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ym typeface="Symbol"/>
              </a:rPr>
              <a:t> = RC </a:t>
            </a:r>
            <a:r>
              <a:rPr lang="en-US" sz="2400" b="1" dirty="0">
                <a:sym typeface="Symbol"/>
              </a:rPr>
              <a:t> </a:t>
            </a:r>
            <a:r>
              <a:rPr lang="en-US" sz="2400" b="1" dirty="0">
                <a:sym typeface="Symbol"/>
              </a:rPr>
              <a:t>  discharge time constant</a:t>
            </a:r>
            <a:endParaRPr lang="en-US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7281628" y="4572000"/>
                <a:ext cx="2624373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𝒅𝑻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r>
                        <a:rPr lang="el-GR" sz="2400" b="1" i="1">
                          <a:latin typeface="Cambria Math"/>
                          <a:ea typeface="Cambria Math"/>
                        </a:rPr>
                        <m:t>𝜩</m:t>
                      </m:r>
                      <m:r>
                        <a:rPr lang="en-US" sz="2400" b="1" i="1">
                          <a:latin typeface="Cambria Math"/>
                        </a:rPr>
                        <m:t>(</m:t>
                      </m:r>
                      <m:r>
                        <a:rPr lang="en-US" sz="2400" b="1" i="1">
                          <a:latin typeface="Cambria Math"/>
                        </a:rPr>
                        <m:t>𝑻</m:t>
                      </m:r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>
                              <a:latin typeface="Cambria Math"/>
                            </a:rPr>
                            <m:t>𝒂</m:t>
                          </m:r>
                        </m:sub>
                      </m:sSub>
                      <m:r>
                        <a:rPr lang="en-US" sz="2400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1628" y="4572000"/>
                <a:ext cx="2624373" cy="7938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407668" y="5410201"/>
                <a:ext cx="418413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2400" b="1" i="1">
                        <a:latin typeface="Cambria Math"/>
                        <a:ea typeface="Cambria Math"/>
                      </a:rPr>
                      <m:t>𝜩</m:t>
                    </m:r>
                    <m:r>
                      <a:rPr lang="el-GR" sz="2400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b="1" dirty="0"/>
                  <a:t>depends on size, shape, specific heat, surface condition of an object, etc.</a:t>
                </a:r>
                <a:endParaRPr lang="en-US" sz="2400" b="1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668" y="5410201"/>
                <a:ext cx="4184133" cy="1200329"/>
              </a:xfrm>
              <a:prstGeom prst="rect">
                <a:avLst/>
              </a:prstGeom>
              <a:blipFill>
                <a:blip r:embed="rId7"/>
                <a:stretch>
                  <a:fillRect l="-2183" t="-4082" r="-1747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819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308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Ajay Thakur</dc:creator>
  <cp:lastModifiedBy>Ajay Thakur</cp:lastModifiedBy>
  <cp:revision>2</cp:revision>
  <dcterms:created xsi:type="dcterms:W3CDTF">2018-08-07T07:26:19Z</dcterms:created>
  <dcterms:modified xsi:type="dcterms:W3CDTF">2018-08-07T07:36:30Z</dcterms:modified>
</cp:coreProperties>
</file>