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</p:sldMasterIdLst>
  <p:sldIdLst>
    <p:sldId id="256" r:id="rId2"/>
    <p:sldId id="284" r:id="rId3"/>
    <p:sldId id="285" r:id="rId4"/>
    <p:sldId id="287" r:id="rId5"/>
    <p:sldId id="296" r:id="rId6"/>
    <p:sldId id="293" r:id="rId7"/>
    <p:sldId id="286" r:id="rId8"/>
    <p:sldId id="280" r:id="rId9"/>
    <p:sldId id="281" r:id="rId10"/>
    <p:sldId id="257" r:id="rId11"/>
    <p:sldId id="282" r:id="rId12"/>
    <p:sldId id="258" r:id="rId13"/>
    <p:sldId id="259" r:id="rId14"/>
    <p:sldId id="260" r:id="rId15"/>
    <p:sldId id="261" r:id="rId16"/>
    <p:sldId id="262" r:id="rId17"/>
    <p:sldId id="263" r:id="rId18"/>
    <p:sldId id="266" r:id="rId19"/>
    <p:sldId id="265" r:id="rId20"/>
    <p:sldId id="268" r:id="rId21"/>
    <p:sldId id="269" r:id="rId22"/>
    <p:sldId id="277" r:id="rId23"/>
    <p:sldId id="276" r:id="rId24"/>
    <p:sldId id="278" r:id="rId25"/>
    <p:sldId id="283" r:id="rId26"/>
    <p:sldId id="288" r:id="rId27"/>
    <p:sldId id="292" r:id="rId28"/>
    <p:sldId id="297" r:id="rId29"/>
    <p:sldId id="294" r:id="rId30"/>
    <p:sldId id="295" r:id="rId31"/>
    <p:sldId id="272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4660"/>
  </p:normalViewPr>
  <p:slideViewPr>
    <p:cSldViewPr>
      <p:cViewPr varScale="1">
        <p:scale>
          <a:sx n="73" d="100"/>
          <a:sy n="73" d="100"/>
        </p:scale>
        <p:origin x="123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00BCC-442C-45DF-8C63-E392667EFE17}" type="datetimeFigureOut">
              <a:rPr lang="en-US" smtClean="0"/>
              <a:t>8/8/2018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301A4-B716-4D68-8047-BA6B19988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757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00BCC-442C-45DF-8C63-E392667EFE17}" type="datetimeFigureOut">
              <a:rPr lang="en-US" smtClean="0"/>
              <a:t>8/8/2018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301A4-B716-4D68-8047-BA6B19988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795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00BCC-442C-45DF-8C63-E392667EFE17}" type="datetimeFigureOut">
              <a:rPr lang="en-US" smtClean="0"/>
              <a:t>8/8/2018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301A4-B716-4D68-8047-BA6B19988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855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00BCC-442C-45DF-8C63-E392667EFE17}" type="datetimeFigureOut">
              <a:rPr lang="en-US" smtClean="0"/>
              <a:t>8/8/2018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301A4-B716-4D68-8047-BA6B19988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845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00BCC-442C-45DF-8C63-E392667EFE17}" type="datetimeFigureOut">
              <a:rPr lang="en-US" smtClean="0"/>
              <a:t>8/8/2018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301A4-B716-4D68-8047-BA6B19988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140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00BCC-442C-45DF-8C63-E392667EFE17}" type="datetimeFigureOut">
              <a:rPr lang="en-US" smtClean="0"/>
              <a:t>8/8/2018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301A4-B716-4D68-8047-BA6B19988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623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00BCC-442C-45DF-8C63-E392667EFE17}" type="datetimeFigureOut">
              <a:rPr lang="en-US" smtClean="0"/>
              <a:t>8/8/2018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301A4-B716-4D68-8047-BA6B19988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059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00BCC-442C-45DF-8C63-E392667EFE17}" type="datetimeFigureOut">
              <a:rPr lang="en-US" smtClean="0"/>
              <a:t>8/8/2018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301A4-B716-4D68-8047-BA6B19988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027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00BCC-442C-45DF-8C63-E392667EFE17}" type="datetimeFigureOut">
              <a:rPr lang="en-US" smtClean="0"/>
              <a:t>8/8/2018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301A4-B716-4D68-8047-BA6B19988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737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00BCC-442C-45DF-8C63-E392667EFE17}" type="datetimeFigureOut">
              <a:rPr lang="en-US" smtClean="0"/>
              <a:t>8/8/2018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301A4-B716-4D68-8047-BA6B19988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801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00BCC-442C-45DF-8C63-E392667EFE17}" type="datetimeFigureOut">
              <a:rPr lang="en-US" smtClean="0"/>
              <a:t>8/8/2018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301A4-B716-4D68-8047-BA6B19988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154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00BCC-442C-45DF-8C63-E392667EFE17}" type="datetimeFigureOut">
              <a:rPr lang="en-US" smtClean="0"/>
              <a:t>8/8/2018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6301A4-B716-4D68-8047-BA6B19988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210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10.png"/><Relationship Id="rId7" Type="http://schemas.openxmlformats.org/officeDocument/2006/relationships/image" Target="../media/image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1.gif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7" Type="http://schemas.openxmlformats.org/officeDocument/2006/relationships/image" Target="../media/image21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0.png"/><Relationship Id="rId5" Type="http://schemas.openxmlformats.org/officeDocument/2006/relationships/image" Target="../media/image190.png"/><Relationship Id="rId4" Type="http://schemas.openxmlformats.org/officeDocument/2006/relationships/image" Target="../media/image18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openxmlformats.org/officeDocument/2006/relationships/image" Target="../media/image260.png"/><Relationship Id="rId7" Type="http://schemas.openxmlformats.org/officeDocument/2006/relationships/image" Target="../media/image300.png"/><Relationship Id="rId12" Type="http://schemas.openxmlformats.org/officeDocument/2006/relationships/image" Target="../media/image350.png"/><Relationship Id="rId17" Type="http://schemas.openxmlformats.org/officeDocument/2006/relationships/image" Target="../media/image40.png"/><Relationship Id="rId2" Type="http://schemas.openxmlformats.org/officeDocument/2006/relationships/image" Target="../media/image24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0.png"/><Relationship Id="rId11" Type="http://schemas.openxmlformats.org/officeDocument/2006/relationships/image" Target="../media/image340.png"/><Relationship Id="rId5" Type="http://schemas.openxmlformats.org/officeDocument/2006/relationships/image" Target="../media/image280.png"/><Relationship Id="rId15" Type="http://schemas.openxmlformats.org/officeDocument/2006/relationships/image" Target="../media/image38.png"/><Relationship Id="rId10" Type="http://schemas.openxmlformats.org/officeDocument/2006/relationships/image" Target="../media/image330.png"/><Relationship Id="rId4" Type="http://schemas.openxmlformats.org/officeDocument/2006/relationships/image" Target="../media/image270.png"/><Relationship Id="rId9" Type="http://schemas.openxmlformats.org/officeDocument/2006/relationships/image" Target="../media/image320.png"/><Relationship Id="rId14" Type="http://schemas.openxmlformats.org/officeDocument/2006/relationships/image" Target="../media/image37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6.png"/><Relationship Id="rId3" Type="http://schemas.openxmlformats.org/officeDocument/2006/relationships/image" Target="../media/image260.png"/><Relationship Id="rId7" Type="http://schemas.openxmlformats.org/officeDocument/2006/relationships/image" Target="../media/image300.png"/><Relationship Id="rId12" Type="http://schemas.openxmlformats.org/officeDocument/2006/relationships/image" Target="../media/image4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0.png"/><Relationship Id="rId11" Type="http://schemas.openxmlformats.org/officeDocument/2006/relationships/image" Target="../media/image44.png"/><Relationship Id="rId5" Type="http://schemas.openxmlformats.org/officeDocument/2006/relationships/image" Target="../media/image280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openxmlformats.org/officeDocument/2006/relationships/image" Target="../media/image270.png"/><Relationship Id="rId9" Type="http://schemas.openxmlformats.org/officeDocument/2006/relationships/image" Target="../media/image420.png"/><Relationship Id="rId1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2.png"/><Relationship Id="rId7" Type="http://schemas.openxmlformats.org/officeDocument/2006/relationships/image" Target="../media/image5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34.png"/><Relationship Id="rId10" Type="http://schemas.openxmlformats.org/officeDocument/2006/relationships/image" Target="../media/image53.png"/><Relationship Id="rId4" Type="http://schemas.openxmlformats.org/officeDocument/2006/relationships/image" Target="../media/image33.jpeg"/><Relationship Id="rId9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60790" y="1356717"/>
            <a:ext cx="3921010" cy="92333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5400" b="1" dirty="0" smtClean="0"/>
              <a:t> PH103 Trivia</a:t>
            </a:r>
            <a:endParaRPr lang="en-US" sz="5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347927" y="76200"/>
            <a:ext cx="27032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/>
              <a:t>PH101: Introductory  Class</a:t>
            </a:r>
          </a:p>
          <a:p>
            <a:pPr algn="r"/>
            <a:r>
              <a:rPr lang="en-US" b="1" dirty="0" smtClean="0"/>
              <a:t>(August  </a:t>
            </a:r>
            <a:r>
              <a:rPr lang="en-US" b="1" dirty="0"/>
              <a:t>8</a:t>
            </a:r>
            <a:r>
              <a:rPr lang="en-US" b="1" dirty="0" smtClean="0"/>
              <a:t>, 2018)</a:t>
            </a:r>
            <a:endParaRPr lang="en-US" b="1" dirty="0"/>
          </a:p>
        </p:txBody>
      </p:sp>
      <p:pic>
        <p:nvPicPr>
          <p:cNvPr id="6" name="Picture 5" descr="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155700" cy="1117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33800" y="3048000"/>
            <a:ext cx="2201628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b="1" dirty="0" smtClean="0"/>
              <a:t>Ajay Thakur</a:t>
            </a:r>
            <a:endParaRPr lang="en-US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385017" y="4623375"/>
            <a:ext cx="4777783" cy="83099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Department of Physics</a:t>
            </a:r>
          </a:p>
          <a:p>
            <a:pPr algn="ctr"/>
            <a:r>
              <a:rPr lang="en-US" sz="2400" b="1" dirty="0" smtClean="0"/>
              <a:t>Indian Institute of Technology Patna</a:t>
            </a:r>
            <a:endParaRPr lang="en-US" sz="2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5657850"/>
            <a:ext cx="3419475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5934670"/>
            <a:ext cx="47266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Acknowledgment: </a:t>
            </a:r>
          </a:p>
          <a:p>
            <a:r>
              <a:rPr lang="en-US" dirty="0" smtClean="0"/>
              <a:t>J. N. </a:t>
            </a:r>
            <a:r>
              <a:rPr lang="en-US" dirty="0" err="1" smtClean="0"/>
              <a:t>Shive</a:t>
            </a:r>
            <a:r>
              <a:rPr lang="en-US" dirty="0" smtClean="0"/>
              <a:t> and R. L. Weber, Similarities in Physics</a:t>
            </a:r>
          </a:p>
          <a:p>
            <a:r>
              <a:rPr lang="en-US" b="1" dirty="0"/>
              <a:t>ISBN-13:</a:t>
            </a:r>
            <a:r>
              <a:rPr lang="en-US" dirty="0"/>
              <a:t> 978-0852745403</a:t>
            </a:r>
          </a:p>
        </p:txBody>
      </p:sp>
    </p:spTree>
    <p:extLst>
      <p:ext uri="{BB962C8B-B14F-4D97-AF65-F5344CB8AC3E}">
        <p14:creationId xmlns:p14="http://schemas.microsoft.com/office/powerpoint/2010/main" val="238265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5400" y="1905000"/>
            <a:ext cx="6201057" cy="39703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3600" b="1" dirty="0" smtClean="0"/>
              <a:t>Observation of Nature</a:t>
            </a:r>
          </a:p>
          <a:p>
            <a:endParaRPr lang="en-US" sz="3600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3600" b="1" dirty="0" smtClean="0"/>
              <a:t>Performance of Experiments</a:t>
            </a:r>
          </a:p>
          <a:p>
            <a:endParaRPr lang="en-US" sz="3600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3600" b="1" dirty="0" smtClean="0"/>
              <a:t>Application of Reasoning</a:t>
            </a:r>
          </a:p>
          <a:p>
            <a:endParaRPr lang="en-US" sz="3600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3600" b="1" dirty="0" smtClean="0"/>
              <a:t>Formulate laws and principles</a:t>
            </a:r>
            <a:endParaRPr lang="en-US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09600" y="152400"/>
            <a:ext cx="7851445" cy="144655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4400" b="1" dirty="0" smtClean="0"/>
              <a:t>Tools for a Physicist</a:t>
            </a:r>
          </a:p>
          <a:p>
            <a:pPr algn="ctr"/>
            <a:r>
              <a:rPr lang="en-US" sz="4400" b="1" dirty="0" smtClean="0"/>
              <a:t>(valid for all scientists in general)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1225875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3600" y="2743200"/>
            <a:ext cx="5607497" cy="110799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6600" b="1" dirty="0" smtClean="0"/>
              <a:t>…few Examples</a:t>
            </a:r>
            <a:endParaRPr lang="en-US" sz="6600" b="1" dirty="0"/>
          </a:p>
        </p:txBody>
      </p:sp>
    </p:spTree>
    <p:extLst>
      <p:ext uri="{BB962C8B-B14F-4D97-AF65-F5344CB8AC3E}">
        <p14:creationId xmlns:p14="http://schemas.microsoft.com/office/powerpoint/2010/main" val="117477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228600"/>
            <a:ext cx="5933804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b="1" dirty="0" smtClean="0"/>
              <a:t>Steady Flow of Electric Charge</a:t>
            </a:r>
            <a:endParaRPr lang="en-US" sz="36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066799" y="1497344"/>
                <a:ext cx="3482941" cy="8581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/>
                        </a:rPr>
                        <m:t>𝑰</m:t>
                      </m:r>
                      <m:r>
                        <a:rPr lang="en-US" sz="2400" b="1" i="1" smtClean="0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latin typeface="Cambria Math"/>
                            </a:rPr>
                            <m:t>𝒅𝑸</m:t>
                          </m:r>
                        </m:num>
                        <m:den>
                          <m:r>
                            <a:rPr lang="en-US" sz="2400" b="1" i="1" smtClean="0">
                              <a:latin typeface="Cambria Math"/>
                            </a:rPr>
                            <m:t>𝒅𝒕</m:t>
                          </m:r>
                        </m:den>
                      </m:f>
                      <m:r>
                        <a:rPr lang="en-US" sz="2400" b="1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latin typeface="Cambria Math"/>
                            </a:rPr>
                            <m:t>𝑨</m:t>
                          </m:r>
                          <m:r>
                            <a:rPr lang="en-US" sz="2400" b="1" i="1" smtClean="0">
                              <a:latin typeface="Cambria Math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latin typeface="Cambria Math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en-US" sz="2400" b="1" i="1" smtClean="0">
                                  <a:latin typeface="Cambria Math"/>
                                </a:rPr>
                                <m:t>𝟐</m:t>
                              </m:r>
                            </m:sub>
                          </m:sSub>
                          <m:r>
                            <a:rPr lang="en-US" sz="2400" b="1" i="1" smtClean="0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latin typeface="Cambria Math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en-US" sz="2400" b="1" i="1" smtClean="0">
                                  <a:latin typeface="Cambria Math"/>
                                </a:rPr>
                                <m:t>𝟏</m:t>
                              </m:r>
                            </m:sub>
                          </m:sSub>
                          <m:r>
                            <a:rPr lang="en-US" sz="2400" b="1" i="1" smtClean="0">
                              <a:latin typeface="Cambria Math"/>
                            </a:rPr>
                            <m:t>)</m:t>
                          </m:r>
                        </m:num>
                        <m:den>
                          <m:r>
                            <a:rPr lang="en-US" sz="2400" b="1" i="1" smtClean="0">
                              <a:latin typeface="Cambria Math"/>
                              <a:ea typeface="Cambria Math"/>
                            </a:rPr>
                            <m:t>𝝆</m:t>
                          </m:r>
                          <m:r>
                            <a:rPr lang="en-US" sz="2400" b="1" i="1" smtClean="0">
                              <a:latin typeface="Cambria Math"/>
                              <a:ea typeface="Cambria Math"/>
                            </a:rPr>
                            <m:t>𝒍</m:t>
                          </m:r>
                        </m:den>
                      </m:f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799" y="1497344"/>
                <a:ext cx="3482941" cy="858184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066800" y="3657600"/>
                <a:ext cx="3763979" cy="793872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/>
                          <a:ea typeface="Cambria Math"/>
                        </a:rPr>
                        <m:t>∴</m:t>
                      </m:r>
                      <m:r>
                        <a:rPr lang="en-US" sz="2400" b="1" i="1" smtClean="0">
                          <a:latin typeface="Cambria Math"/>
                        </a:rPr>
                        <m:t>𝑰</m:t>
                      </m:r>
                      <m:r>
                        <a:rPr lang="en-US" sz="2400" b="1" i="1" smtClean="0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latin typeface="Cambria Math"/>
                            </a:rPr>
                            <m:t>𝒅𝑸</m:t>
                          </m:r>
                        </m:num>
                        <m:den>
                          <m:r>
                            <a:rPr lang="en-US" sz="2400" b="1" i="1" smtClean="0">
                              <a:latin typeface="Cambria Math"/>
                            </a:rPr>
                            <m:t>𝒅𝒕</m:t>
                          </m:r>
                        </m:den>
                      </m:f>
                      <m:r>
                        <a:rPr lang="en-US" sz="2400" b="1" i="1" smtClean="0">
                          <a:latin typeface="Cambria Math"/>
                        </a:rPr>
                        <m:t>=−</m:t>
                      </m:r>
                      <m:r>
                        <a:rPr lang="en-US" sz="2400" b="1" i="0" smtClean="0">
                          <a:latin typeface="Cambria Math"/>
                        </a:rPr>
                        <m:t>𝐆</m:t>
                      </m:r>
                      <m:r>
                        <a:rPr lang="en-US" sz="2400" b="1" i="1" smtClean="0">
                          <a:latin typeface="Cambria Math"/>
                        </a:rPr>
                        <m:t> (</m:t>
                      </m:r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/>
                            </a:rPr>
                            <m:t>𝑽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/>
                            </a:rPr>
                            <m:t>𝟐</m:t>
                          </m:r>
                        </m:sub>
                      </m:sSub>
                      <m:r>
                        <a:rPr lang="en-US" sz="2400" b="1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/>
                            </a:rPr>
                            <m:t>𝑽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/>
                            </a:rPr>
                            <m:t>𝟏</m:t>
                          </m:r>
                        </m:sub>
                      </m:sSub>
                      <m:r>
                        <a:rPr lang="en-US" sz="2400" b="1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3657600"/>
                <a:ext cx="3763979" cy="79387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1600200" y="2514600"/>
            <a:ext cx="7467600" cy="830997"/>
          </a:xfrm>
          <a:prstGeom prst="rect">
            <a:avLst/>
          </a:prstGeom>
        </p:spPr>
        <p:style>
          <a:lnRef idx="1">
            <a:schemeClr val="dk1"/>
          </a:lnRef>
          <a:fillRef idx="1001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/>
              <a:t>t</a:t>
            </a:r>
            <a:r>
              <a:rPr lang="en-US" sz="2400" b="1" dirty="0" smtClean="0"/>
              <a:t>he minus sign indicates that the flow is directed away from the point of higher positive potential</a:t>
            </a:r>
            <a:endParaRPr 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029001" y="4599407"/>
                <a:ext cx="612449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/>
                  <a:t>G = </a:t>
                </a:r>
                <a:r>
                  <a:rPr lang="en-US" sz="2400" b="1" dirty="0" smtClean="0">
                    <a:ea typeface="Cambria Math"/>
                  </a:rPr>
                  <a:t> </a:t>
                </a:r>
                <a:r>
                  <a:rPr lang="en-US" sz="2400" b="1" i="1" dirty="0" smtClean="0">
                    <a:ea typeface="Cambria Math"/>
                  </a:rPr>
                  <a:t>A/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/>
                        <a:ea typeface="Cambria Math"/>
                      </a:rPr>
                      <m:t>𝝆</m:t>
                    </m:r>
                    <m:r>
                      <a:rPr lang="en-US" sz="2400" b="1" i="1">
                        <a:latin typeface="Cambria Math"/>
                        <a:ea typeface="Cambria Math"/>
                      </a:rPr>
                      <m:t>𝒍</m:t>
                    </m:r>
                  </m:oMath>
                </a14:m>
                <a:r>
                  <a:rPr lang="en-US" sz="2400" b="1" dirty="0" smtClean="0"/>
                  <a:t> is called the “electrical” conductance</a:t>
                </a:r>
                <a:endParaRPr lang="en-US" sz="2400" b="1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9001" y="4599407"/>
                <a:ext cx="6124497" cy="461665"/>
              </a:xfrm>
              <a:prstGeom prst="rect">
                <a:avLst/>
              </a:prstGeom>
              <a:blipFill rotWithShape="1">
                <a:blip r:embed="rId4"/>
                <a:stretch>
                  <a:fillRect l="-1592" t="-10526" r="-597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577386" y="5302128"/>
                <a:ext cx="2680414" cy="793872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/>
                        </a:rPr>
                        <m:t> </m:t>
                      </m:r>
                      <m:f>
                        <m:f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latin typeface="Cambria Math"/>
                            </a:rPr>
                            <m:t>𝒅𝑸</m:t>
                          </m:r>
                        </m:num>
                        <m:den>
                          <m:r>
                            <a:rPr lang="en-US" sz="2400" b="1" i="1" smtClean="0">
                              <a:latin typeface="Cambria Math"/>
                            </a:rPr>
                            <m:t>𝒅𝒕</m:t>
                          </m:r>
                        </m:den>
                      </m:f>
                      <m:r>
                        <a:rPr lang="en-US" sz="2400" b="1" i="1" smtClean="0">
                          <a:latin typeface="Cambria Math"/>
                          <a:ea typeface="Cambria Math"/>
                        </a:rPr>
                        <m:t>∝</m:t>
                      </m:r>
                      <m:r>
                        <a:rPr lang="en-US" sz="2400" b="1" i="1" smtClean="0">
                          <a:latin typeface="Cambria Math"/>
                        </a:rPr>
                        <m:t>−(</m:t>
                      </m:r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/>
                            </a:rPr>
                            <m:t>𝑽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/>
                            </a:rPr>
                            <m:t>𝟐</m:t>
                          </m:r>
                        </m:sub>
                      </m:sSub>
                      <m:r>
                        <a:rPr lang="en-US" sz="2400" b="1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/>
                            </a:rPr>
                            <m:t>𝑽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/>
                            </a:rPr>
                            <m:t>𝟏</m:t>
                          </m:r>
                        </m:sub>
                      </m:sSub>
                      <m:r>
                        <a:rPr lang="en-US" sz="2400" b="1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7386" y="5302128"/>
                <a:ext cx="2680414" cy="79387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3657600" y="6248400"/>
            <a:ext cx="5384616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 smtClean="0"/>
              <a:t>with G as the constant of proportionality</a:t>
            </a:r>
            <a:endParaRPr lang="en-US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988071" y="1976735"/>
            <a:ext cx="3155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ym typeface="Symbol"/>
              </a:rPr>
              <a:t> is electrical resistivity</a:t>
            </a:r>
            <a:endParaRPr lang="en-US" sz="2400" b="1" dirty="0"/>
          </a:p>
        </p:txBody>
      </p:sp>
      <p:grpSp>
        <p:nvGrpSpPr>
          <p:cNvPr id="17" name="Group 16"/>
          <p:cNvGrpSpPr/>
          <p:nvPr/>
        </p:nvGrpSpPr>
        <p:grpSpPr>
          <a:xfrm>
            <a:off x="6019800" y="25292"/>
            <a:ext cx="3151909" cy="2108308"/>
            <a:chOff x="6019800" y="25292"/>
            <a:chExt cx="3151909" cy="2108308"/>
          </a:xfrm>
        </p:grpSpPr>
        <p:grpSp>
          <p:nvGrpSpPr>
            <p:cNvPr id="12" name="Group 11"/>
            <p:cNvGrpSpPr/>
            <p:nvPr/>
          </p:nvGrpSpPr>
          <p:grpSpPr>
            <a:xfrm>
              <a:off x="6542809" y="25292"/>
              <a:ext cx="2628900" cy="2108308"/>
              <a:chOff x="6542809" y="25292"/>
              <a:chExt cx="2628900" cy="2108308"/>
            </a:xfrm>
          </p:grpSpPr>
          <p:pic>
            <p:nvPicPr>
              <p:cNvPr id="3074" name="Picture 2" descr="Image result for current flowing through a wire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42809" y="25292"/>
                <a:ext cx="2628900" cy="17430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0" name="Straight Arrow Connector 9"/>
              <p:cNvCxnSpPr/>
              <p:nvPr/>
            </p:nvCxnSpPr>
            <p:spPr>
              <a:xfrm>
                <a:off x="6705600" y="1828800"/>
                <a:ext cx="2336616" cy="0"/>
              </a:xfrm>
              <a:prstGeom prst="straightConnector1">
                <a:avLst/>
              </a:prstGeom>
              <a:ln w="25400"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Rectangle 10"/>
                  <p:cNvSpPr/>
                  <p:nvPr/>
                </p:nvSpPr>
                <p:spPr>
                  <a:xfrm>
                    <a:off x="7602276" y="1764268"/>
                    <a:ext cx="322524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1" i="1">
                              <a:latin typeface="Cambria Math"/>
                              <a:ea typeface="Cambria Math"/>
                            </a:rPr>
                            <m:t>𝒍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1" name="Rectangle 1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602276" y="1764268"/>
                    <a:ext cx="322524" cy="369332"/>
                  </a:xfrm>
                  <a:prstGeom prst="rect">
                    <a:avLst/>
                  </a:prstGeom>
                  <a:blipFill rotWithShape="1"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5" name="Straight Arrow Connector 14"/>
            <p:cNvCxnSpPr/>
            <p:nvPr/>
          </p:nvCxnSpPr>
          <p:spPr>
            <a:xfrm flipH="1">
              <a:off x="6019800" y="1295400"/>
              <a:ext cx="451560" cy="0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6019800" y="1295400"/>
                  <a:ext cx="38824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>
                            <a:latin typeface="Cambria Math"/>
                          </a:rPr>
                          <m:t>𝑰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19800" y="1295400"/>
                  <a:ext cx="388247" cy="461665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404149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4" grpId="0" animBg="1"/>
      <p:bldP spid="5" grpId="0"/>
      <p:bldP spid="7" grpId="0" animBg="1"/>
      <p:bldP spid="8" grpId="0" animBg="1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228600"/>
            <a:ext cx="4016228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b="1" dirty="0" smtClean="0"/>
              <a:t>Steady Flow of Heat</a:t>
            </a:r>
            <a:endParaRPr lang="en-US" sz="36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279" y="0"/>
            <a:ext cx="4733721" cy="2651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66801" y="3615007"/>
                <a:ext cx="3258008" cy="793872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/>
                        </a:rPr>
                        <m:t> </m:t>
                      </m:r>
                      <m:r>
                        <a:rPr lang="en-US" sz="2400" b="1" i="1" smtClean="0">
                          <a:latin typeface="Cambria Math"/>
                          <a:ea typeface="Cambria Math"/>
                        </a:rPr>
                        <m:t>∴</m:t>
                      </m:r>
                      <m:f>
                        <m:f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latin typeface="Cambria Math"/>
                            </a:rPr>
                            <m:t>𝒅𝑯</m:t>
                          </m:r>
                        </m:num>
                        <m:den>
                          <m:r>
                            <a:rPr lang="en-US" sz="2400" b="1" i="1" smtClean="0">
                              <a:latin typeface="Cambria Math"/>
                            </a:rPr>
                            <m:t>𝒅𝒕</m:t>
                          </m:r>
                        </m:den>
                      </m:f>
                      <m:r>
                        <a:rPr lang="en-US" sz="2400" b="1" i="1" smtClean="0">
                          <a:latin typeface="Cambria Math"/>
                        </a:rPr>
                        <m:t>=− </m:t>
                      </m:r>
                      <m:r>
                        <a:rPr lang="en-US" sz="2400" b="1" i="0" smtClean="0">
                          <a:latin typeface="Cambria Math"/>
                        </a:rPr>
                        <m:t>𝐊</m:t>
                      </m:r>
                      <m:r>
                        <a:rPr lang="en-US" sz="2400" b="1" i="1" smtClean="0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/>
                            </a:rPr>
                            <m:t>𝑻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/>
                            </a:rPr>
                            <m:t>𝟐</m:t>
                          </m:r>
                        </m:sub>
                      </m:sSub>
                      <m:r>
                        <a:rPr lang="en-US" sz="2400" b="1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/>
                            </a:rPr>
                            <m:t>𝑻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/>
                            </a:rPr>
                            <m:t>𝟏</m:t>
                          </m:r>
                        </m:sub>
                      </m:sSub>
                      <m:r>
                        <a:rPr lang="en-US" sz="2400" b="1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801" y="3615007"/>
                <a:ext cx="3258008" cy="79387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85800" y="1416368"/>
                <a:ext cx="3228641" cy="7938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/>
                        </a:rPr>
                        <m:t> </m:t>
                      </m:r>
                      <m:f>
                        <m:f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latin typeface="Cambria Math"/>
                            </a:rPr>
                            <m:t>𝒅𝑯</m:t>
                          </m:r>
                        </m:num>
                        <m:den>
                          <m:r>
                            <a:rPr lang="en-US" sz="2400" b="1" i="1" smtClean="0">
                              <a:latin typeface="Cambria Math"/>
                            </a:rPr>
                            <m:t>𝒅𝒕</m:t>
                          </m:r>
                        </m:den>
                      </m:f>
                      <m:r>
                        <a:rPr lang="en-US" sz="2400" b="1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sz="2400" b="1" i="1" smtClean="0">
                              <a:latin typeface="Cambria Math"/>
                            </a:rPr>
                            <m:t>κ</m:t>
                          </m:r>
                          <m:r>
                            <a:rPr lang="en-US" sz="2400" b="1" i="1" smtClean="0">
                              <a:latin typeface="Cambria Math"/>
                            </a:rPr>
                            <m:t>𝑨</m:t>
                          </m:r>
                        </m:num>
                        <m:den>
                          <m:r>
                            <a:rPr lang="en-US" sz="2400" b="1" i="1" smtClean="0">
                              <a:latin typeface="Cambria Math"/>
                            </a:rPr>
                            <m:t>𝒍</m:t>
                          </m:r>
                        </m:den>
                      </m:f>
                      <m:r>
                        <a:rPr lang="en-US" sz="2400" b="1" i="1" smtClean="0">
                          <a:latin typeface="Cambria Math"/>
                        </a:rPr>
                        <m:t> (</m:t>
                      </m:r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/>
                            </a:rPr>
                            <m:t>𝑻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/>
                            </a:rPr>
                            <m:t>𝟐</m:t>
                          </m:r>
                        </m:sub>
                      </m:sSub>
                      <m:r>
                        <a:rPr lang="en-US" sz="2400" b="1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/>
                            </a:rPr>
                            <m:t>𝑻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/>
                            </a:rPr>
                            <m:t>𝟏</m:t>
                          </m:r>
                        </m:sub>
                      </m:sSub>
                      <m:r>
                        <a:rPr lang="en-US" sz="2400" b="1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1416368"/>
                <a:ext cx="3228641" cy="79387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1371600" y="2598003"/>
            <a:ext cx="7467600" cy="830997"/>
          </a:xfrm>
          <a:prstGeom prst="rect">
            <a:avLst/>
          </a:prstGeom>
        </p:spPr>
        <p:style>
          <a:lnRef idx="1">
            <a:schemeClr val="dk1"/>
          </a:lnRef>
          <a:fillRef idx="1001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/>
              <a:t>t</a:t>
            </a:r>
            <a:r>
              <a:rPr lang="en-US" sz="2400" b="1" dirty="0" smtClean="0"/>
              <a:t>he minus sign indicates that the flow is directed away from the point of higher positive temperature</a:t>
            </a: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715000" y="1905000"/>
            <a:ext cx="3352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ym typeface="Symbol"/>
              </a:rPr>
              <a:t> Is thermal conductivity</a:t>
            </a:r>
            <a:endParaRPr 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029001" y="4556814"/>
                <a:ext cx="5623784" cy="6247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/>
                  <a:t>K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2400" b="1" i="1">
                            <a:latin typeface="Cambria Math"/>
                          </a:rPr>
                          <m:t>κ</m:t>
                        </m:r>
                        <m:r>
                          <a:rPr lang="en-US" sz="2400" b="1" i="1">
                            <a:latin typeface="Cambria Math"/>
                          </a:rPr>
                          <m:t>𝑨</m:t>
                        </m:r>
                      </m:num>
                      <m:den>
                        <m:r>
                          <a:rPr lang="en-US" sz="2400" b="1" i="1">
                            <a:latin typeface="Cambria Math"/>
                          </a:rPr>
                          <m:t>𝒍</m:t>
                        </m:r>
                      </m:den>
                    </m:f>
                    <m:r>
                      <a:rPr lang="en-US" sz="2400" b="1" i="1">
                        <a:latin typeface="Cambria Math"/>
                      </a:rPr>
                      <m:t> </m:t>
                    </m:r>
                  </m:oMath>
                </a14:m>
                <a:r>
                  <a:rPr lang="en-US" sz="2400" b="1" dirty="0" smtClean="0"/>
                  <a:t> is called the “thermal” conductance</a:t>
                </a:r>
                <a:endParaRPr lang="en-US" sz="2400" b="1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9001" y="4556814"/>
                <a:ext cx="5623784" cy="624786"/>
              </a:xfrm>
              <a:prstGeom prst="rect">
                <a:avLst/>
              </a:prstGeom>
              <a:blipFill rotWithShape="1">
                <a:blip r:embed="rId5"/>
                <a:stretch>
                  <a:fillRect l="-1735" r="-868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577386" y="5302128"/>
                <a:ext cx="2778196" cy="793872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/>
                        </a:rPr>
                        <m:t> </m:t>
                      </m:r>
                      <m:f>
                        <m:f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latin typeface="Cambria Math"/>
                            </a:rPr>
                            <m:t>𝒅𝑯</m:t>
                          </m:r>
                        </m:num>
                        <m:den>
                          <m:r>
                            <a:rPr lang="en-US" sz="2400" b="1" i="1" smtClean="0">
                              <a:latin typeface="Cambria Math"/>
                            </a:rPr>
                            <m:t>𝒅𝒕</m:t>
                          </m:r>
                        </m:den>
                      </m:f>
                      <m:r>
                        <a:rPr lang="en-US" sz="2400" b="1" i="1" smtClean="0">
                          <a:latin typeface="Cambria Math"/>
                          <a:ea typeface="Cambria Math"/>
                        </a:rPr>
                        <m:t>∝</m:t>
                      </m:r>
                      <m:r>
                        <a:rPr lang="en-US" sz="2400" b="1" i="1" smtClean="0">
                          <a:latin typeface="Cambria Math"/>
                        </a:rPr>
                        <m:t>−(</m:t>
                      </m:r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/>
                            </a:rPr>
                            <m:t>𝑻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/>
                            </a:rPr>
                            <m:t>𝟐</m:t>
                          </m:r>
                        </m:sub>
                      </m:sSub>
                      <m:r>
                        <a:rPr lang="en-US" sz="2400" b="1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/>
                            </a:rPr>
                            <m:t>𝑻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/>
                            </a:rPr>
                            <m:t>𝟏</m:t>
                          </m:r>
                        </m:sub>
                      </m:sSub>
                      <m:r>
                        <a:rPr lang="en-US" sz="2400" b="1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7386" y="5302128"/>
                <a:ext cx="2778196" cy="79387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3657600" y="6248400"/>
            <a:ext cx="5384616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 smtClean="0"/>
              <a:t>with K as the constant of proportionality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896230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  <p:bldP spid="8" grpId="0" animBg="1"/>
      <p:bldP spid="3" grpId="0"/>
      <p:bldP spid="9" grpId="0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228600"/>
            <a:ext cx="4044569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b="1" dirty="0" smtClean="0"/>
              <a:t>Steady Flow of Fluid</a:t>
            </a:r>
            <a:endParaRPr lang="en-US" sz="36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28600" y="1143000"/>
                <a:ext cx="4050275" cy="9040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/>
                            </a:rPr>
                            <m:t>𝒒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/>
                            </a:rPr>
                            <m:t>𝒗</m:t>
                          </m:r>
                        </m:sub>
                      </m:sSub>
                      <m:r>
                        <a:rPr lang="en-US" sz="2400" b="1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latin typeface="Cambria Math"/>
                            </a:rPr>
                            <m:t>𝒅𝑽</m:t>
                          </m:r>
                        </m:num>
                        <m:den>
                          <m:r>
                            <a:rPr lang="en-US" sz="2400" b="1" i="1" smtClean="0">
                              <a:latin typeface="Cambria Math"/>
                            </a:rPr>
                            <m:t>𝒅𝒕</m:t>
                          </m:r>
                        </m:den>
                      </m:f>
                      <m:r>
                        <a:rPr lang="en-US" sz="2400" b="1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sz="2400" b="1" i="1">
                              <a:latin typeface="Cambria Math"/>
                            </a:rPr>
                            <m:t>π</m:t>
                          </m:r>
                          <m:sSup>
                            <m:sSupPr>
                              <m:ctrlPr>
                                <a:rPr lang="el-GR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1" i="1" smtClean="0">
                                  <a:latin typeface="Cambria Math"/>
                                </a:rPr>
                                <m:t>𝒓</m:t>
                              </m:r>
                            </m:e>
                            <m:sup>
                              <m:r>
                                <a:rPr lang="en-US" sz="2400" b="1" i="1" smtClean="0">
                                  <a:latin typeface="Cambria Math"/>
                                </a:rPr>
                                <m:t>𝟒</m:t>
                              </m:r>
                            </m:sup>
                          </m:sSup>
                        </m:num>
                        <m:den>
                          <m:r>
                            <a:rPr lang="en-US" sz="2400" b="1" i="1" smtClean="0">
                              <a:latin typeface="Cambria Math"/>
                            </a:rPr>
                            <m:t>𝟖</m:t>
                          </m:r>
                          <m:r>
                            <m:rPr>
                              <m:sty m:val="p"/>
                            </m:rPr>
                            <a:rPr lang="el-GR" sz="2400" b="1" i="1" smtClean="0">
                              <a:latin typeface="Cambria Math"/>
                            </a:rPr>
                            <m:t>η</m:t>
                          </m:r>
                          <m:r>
                            <a:rPr lang="en-US" sz="2400" b="1" i="1" smtClean="0">
                              <a:latin typeface="Cambria Math"/>
                            </a:rPr>
                            <m:t>𝒍</m:t>
                          </m:r>
                        </m:den>
                      </m:f>
                      <m:r>
                        <a:rPr lang="en-US" sz="2400" b="1" i="1" smtClean="0">
                          <a:latin typeface="Cambria Math"/>
                        </a:rPr>
                        <m:t> (</m:t>
                      </m:r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/>
                            </a:rPr>
                            <m:t>𝒑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/>
                            </a:rPr>
                            <m:t>𝟐</m:t>
                          </m:r>
                        </m:sub>
                      </m:sSub>
                      <m:r>
                        <a:rPr lang="en-US" sz="2400" b="1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/>
                            </a:rPr>
                            <m:t>𝒑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/>
                            </a:rPr>
                            <m:t>𝟏</m:t>
                          </m:r>
                        </m:sub>
                      </m:sSub>
                      <m:r>
                        <a:rPr lang="en-US" sz="2400" b="1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1143000"/>
                <a:ext cx="4050275" cy="904094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66801" y="3701928"/>
                <a:ext cx="3139386" cy="793872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/>
                        </a:rPr>
                        <m:t> </m:t>
                      </m:r>
                      <m:r>
                        <a:rPr lang="en-US" sz="2400" b="1" i="1" smtClean="0">
                          <a:latin typeface="Cambria Math"/>
                          <a:ea typeface="Cambria Math"/>
                        </a:rPr>
                        <m:t>∴</m:t>
                      </m:r>
                      <m:f>
                        <m:f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latin typeface="Cambria Math"/>
                            </a:rPr>
                            <m:t>𝒅𝑽</m:t>
                          </m:r>
                        </m:num>
                        <m:den>
                          <m:r>
                            <a:rPr lang="en-US" sz="2400" b="1" i="1" smtClean="0">
                              <a:latin typeface="Cambria Math"/>
                            </a:rPr>
                            <m:t>𝒅𝒕</m:t>
                          </m:r>
                        </m:den>
                      </m:f>
                      <m:r>
                        <a:rPr lang="en-US" sz="2400" b="1" i="1" smtClean="0">
                          <a:latin typeface="Cambria Math"/>
                        </a:rPr>
                        <m:t>=−</m:t>
                      </m:r>
                      <m:r>
                        <a:rPr lang="en-US" sz="2400" b="1" i="1" smtClean="0">
                          <a:latin typeface="Cambria Math"/>
                          <a:ea typeface="Cambria Math"/>
                        </a:rPr>
                        <m:t>𝓕</m:t>
                      </m:r>
                      <m:r>
                        <a:rPr lang="en-US" sz="2400" b="1" i="1" smtClean="0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/>
                            </a:rPr>
                            <m:t>𝒑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/>
                            </a:rPr>
                            <m:t>𝟐</m:t>
                          </m:r>
                        </m:sub>
                      </m:sSub>
                      <m:r>
                        <a:rPr lang="en-US" sz="2400" b="1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/>
                            </a:rPr>
                            <m:t>𝒑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/>
                            </a:rPr>
                            <m:t>𝟏</m:t>
                          </m:r>
                        </m:sub>
                      </m:sSub>
                      <m:r>
                        <a:rPr lang="en-US" sz="2400" b="1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801" y="3701928"/>
                <a:ext cx="3139386" cy="79387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http://www.physics.usyd.edu.au/teaching/Ag/Transfer/poiseuil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640" y="0"/>
            <a:ext cx="4023360" cy="2634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371600" y="2667000"/>
            <a:ext cx="7467600" cy="830997"/>
          </a:xfrm>
          <a:prstGeom prst="rect">
            <a:avLst/>
          </a:prstGeom>
        </p:spPr>
        <p:style>
          <a:lnRef idx="1">
            <a:schemeClr val="dk1"/>
          </a:lnRef>
          <a:fillRef idx="1001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/>
              <a:t>t</a:t>
            </a:r>
            <a:r>
              <a:rPr lang="en-US" sz="2400" b="1" dirty="0" smtClean="0"/>
              <a:t>he minus sign indicates that the flow is directed away from the point of higher positive pressure</a:t>
            </a:r>
            <a:endParaRPr 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029001" y="4556814"/>
                <a:ext cx="5353004" cy="7253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1" i="1">
                        <a:latin typeface="Cambria Math"/>
                        <a:ea typeface="Cambria Math"/>
                      </a:rPr>
                      <m:t>𝓕</m:t>
                    </m:r>
                  </m:oMath>
                </a14:m>
                <a:r>
                  <a:rPr lang="en-US" sz="2400" b="1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2400" b="1" i="1">
                            <a:latin typeface="Cambria Math"/>
                          </a:rPr>
                          <m:t>π</m:t>
                        </m:r>
                        <m:sSup>
                          <m:sSupPr>
                            <m:ctrlPr>
                              <a:rPr lang="el-GR" sz="24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latin typeface="Cambria Math"/>
                              </a:rPr>
                              <m:t>𝒓</m:t>
                            </m:r>
                          </m:e>
                          <m:sup>
                            <m:r>
                              <a:rPr lang="en-US" sz="2400" b="1" i="1">
                                <a:latin typeface="Cambria Math"/>
                              </a:rPr>
                              <m:t>𝟒</m:t>
                            </m:r>
                          </m:sup>
                        </m:sSup>
                      </m:num>
                      <m:den>
                        <m:r>
                          <a:rPr lang="en-US" sz="2400" b="1" i="1">
                            <a:latin typeface="Cambria Math"/>
                          </a:rPr>
                          <m:t>𝟖</m:t>
                        </m:r>
                        <m:r>
                          <m:rPr>
                            <m:sty m:val="p"/>
                          </m:rPr>
                          <a:rPr lang="el-GR" sz="2400" b="1" i="1">
                            <a:latin typeface="Cambria Math"/>
                          </a:rPr>
                          <m:t>η</m:t>
                        </m:r>
                        <m:r>
                          <a:rPr lang="en-US" sz="2400" b="1" i="1">
                            <a:latin typeface="Cambria Math"/>
                          </a:rPr>
                          <m:t>𝒍</m:t>
                        </m:r>
                      </m:den>
                    </m:f>
                    <m:r>
                      <a:rPr lang="en-US" sz="2400" b="1" i="1">
                        <a:latin typeface="Cambria Math"/>
                      </a:rPr>
                      <m:t> </m:t>
                    </m:r>
                  </m:oMath>
                </a14:m>
                <a:r>
                  <a:rPr lang="en-US" sz="2400" b="1" dirty="0" smtClean="0"/>
                  <a:t> is called the “flow” conductance</a:t>
                </a:r>
                <a:endParaRPr lang="en-US" sz="2400" b="1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9001" y="4556814"/>
                <a:ext cx="5353004" cy="725391"/>
              </a:xfrm>
              <a:prstGeom prst="rect">
                <a:avLst/>
              </a:prstGeom>
              <a:blipFill rotWithShape="1">
                <a:blip r:embed="rId5"/>
                <a:stretch>
                  <a:fillRect r="-911" b="-1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577386" y="5302128"/>
                <a:ext cx="2728504" cy="793872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/>
                        </a:rPr>
                        <m:t> </m:t>
                      </m:r>
                      <m:f>
                        <m:f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latin typeface="Cambria Math"/>
                            </a:rPr>
                            <m:t>𝒅𝑽</m:t>
                          </m:r>
                        </m:num>
                        <m:den>
                          <m:r>
                            <a:rPr lang="en-US" sz="2400" b="1" i="1" smtClean="0">
                              <a:latin typeface="Cambria Math"/>
                            </a:rPr>
                            <m:t>𝒅𝒕</m:t>
                          </m:r>
                        </m:den>
                      </m:f>
                      <m:r>
                        <a:rPr lang="en-US" sz="2400" b="1" i="1" smtClean="0">
                          <a:latin typeface="Cambria Math"/>
                          <a:ea typeface="Cambria Math"/>
                        </a:rPr>
                        <m:t>∝</m:t>
                      </m:r>
                      <m:r>
                        <a:rPr lang="en-US" sz="2400" b="1" i="1" smtClean="0">
                          <a:latin typeface="Cambria Math"/>
                        </a:rPr>
                        <m:t>−(</m:t>
                      </m:r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/>
                            </a:rPr>
                            <m:t>𝒑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/>
                            </a:rPr>
                            <m:t>𝟐</m:t>
                          </m:r>
                        </m:sub>
                      </m:sSub>
                      <m:r>
                        <a:rPr lang="en-US" sz="2400" b="1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/>
                            </a:rPr>
                            <m:t>𝒑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/>
                            </a:rPr>
                            <m:t>𝟏</m:t>
                          </m:r>
                        </m:sub>
                      </m:sSub>
                      <m:r>
                        <a:rPr lang="en-US" sz="2400" b="1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7386" y="5302128"/>
                <a:ext cx="2728504" cy="79387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657600" y="6248400"/>
                <a:ext cx="5384616" cy="461665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2400" b="1" dirty="0" smtClean="0"/>
                  <a:t>with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/>
                        <a:ea typeface="Cambria Math"/>
                      </a:rPr>
                      <m:t>𝓕</m:t>
                    </m:r>
                  </m:oMath>
                </a14:m>
                <a:r>
                  <a:rPr lang="en-US" sz="2400" b="1" dirty="0" smtClean="0"/>
                  <a:t> as the constant of proportionality</a:t>
                </a:r>
                <a:endParaRPr lang="en-US" sz="2400" b="1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600" y="6248400"/>
                <a:ext cx="5384616" cy="46166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4705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220" y="0"/>
            <a:ext cx="658678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" y="152400"/>
            <a:ext cx="1925527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b="1" dirty="0" smtClean="0"/>
              <a:t>Diffusion</a:t>
            </a:r>
            <a:endParaRPr lang="en-US" sz="36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28600" y="1219200"/>
                <a:ext cx="3287951" cy="7938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/>
                        </a:rPr>
                        <m:t> </m:t>
                      </m:r>
                      <m:f>
                        <m:f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latin typeface="Cambria Math"/>
                            </a:rPr>
                            <m:t>𝒅𝒏</m:t>
                          </m:r>
                        </m:num>
                        <m:den>
                          <m:r>
                            <a:rPr lang="en-US" sz="2400" b="1" i="1" smtClean="0">
                              <a:latin typeface="Cambria Math"/>
                            </a:rPr>
                            <m:t>𝒅𝒕</m:t>
                          </m:r>
                        </m:den>
                      </m:f>
                      <m:r>
                        <a:rPr lang="en-US" sz="2400" b="1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latin typeface="Cambria Math"/>
                            </a:rPr>
                            <m:t>𝑨</m:t>
                          </m:r>
                          <m:r>
                            <a:rPr lang="el-GR" sz="2400" b="1" i="1" smtClean="0">
                              <a:latin typeface="Cambria Math"/>
                              <a:ea typeface="Cambria Math"/>
                            </a:rPr>
                            <m:t>𝕯</m:t>
                          </m:r>
                        </m:num>
                        <m:den>
                          <m:r>
                            <a:rPr lang="en-US" sz="2400" b="1" i="1" smtClean="0">
                              <a:latin typeface="Cambria Math"/>
                            </a:rPr>
                            <m:t>𝒍</m:t>
                          </m:r>
                        </m:den>
                      </m:f>
                      <m:r>
                        <a:rPr lang="en-US" sz="2400" b="1" i="1" smtClean="0">
                          <a:latin typeface="Cambria Math"/>
                        </a:rPr>
                        <m:t> (</m:t>
                      </m:r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/>
                            </a:rPr>
                            <m:t>𝒏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/>
                            </a:rPr>
                            <m:t>𝟐</m:t>
                          </m:r>
                        </m:sub>
                      </m:sSub>
                      <m:r>
                        <a:rPr lang="en-US" sz="2400" b="1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/>
                            </a:rPr>
                            <m:t>𝒏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/>
                            </a:rPr>
                            <m:t>𝟏</m:t>
                          </m:r>
                        </m:sub>
                      </m:sSub>
                      <m:r>
                        <a:rPr lang="en-US" sz="2400" b="1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1219200"/>
                <a:ext cx="3287951" cy="79387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57200" y="3124200"/>
                <a:ext cx="3184270" cy="793872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/>
                        </a:rPr>
                        <m:t> </m:t>
                      </m:r>
                      <m:r>
                        <a:rPr lang="en-US" sz="2400" b="1" i="1" smtClean="0">
                          <a:latin typeface="Cambria Math"/>
                          <a:ea typeface="Cambria Math"/>
                        </a:rPr>
                        <m:t>∴</m:t>
                      </m:r>
                      <m:f>
                        <m:f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latin typeface="Cambria Math"/>
                            </a:rPr>
                            <m:t>𝒅𝒏</m:t>
                          </m:r>
                        </m:num>
                        <m:den>
                          <m:r>
                            <a:rPr lang="en-US" sz="2400" b="1" i="1" smtClean="0">
                              <a:latin typeface="Cambria Math"/>
                            </a:rPr>
                            <m:t>𝒅𝒕</m:t>
                          </m:r>
                        </m:den>
                      </m:f>
                      <m:r>
                        <a:rPr lang="en-US" sz="2400" b="1" i="1" smtClean="0">
                          <a:latin typeface="Cambria Math"/>
                        </a:rPr>
                        <m:t>=− </m:t>
                      </m:r>
                      <m:r>
                        <a:rPr lang="en-US" sz="2400" b="1" i="1" smtClean="0">
                          <a:latin typeface="Cambria Math"/>
                        </a:rPr>
                        <m:t>𝑪</m:t>
                      </m:r>
                      <m:r>
                        <a:rPr lang="en-US" sz="2400" b="1" i="1" smtClean="0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/>
                            </a:rPr>
                            <m:t>𝒏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/>
                            </a:rPr>
                            <m:t>𝟐</m:t>
                          </m:r>
                        </m:sub>
                      </m:sSub>
                      <m:r>
                        <a:rPr lang="en-US" sz="2400" b="1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/>
                            </a:rPr>
                            <m:t>𝒏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/>
                            </a:rPr>
                            <m:t>𝟏</m:t>
                          </m:r>
                        </m:sub>
                      </m:sSub>
                      <m:r>
                        <a:rPr lang="en-US" sz="2400" b="1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3124200"/>
                <a:ext cx="3184270" cy="79387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http://leavingbio.net/OSMOSIS%20AND%20DIFFUSION_files/image00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93" y="4299072"/>
            <a:ext cx="2468880" cy="24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371600" y="2133600"/>
            <a:ext cx="7467600" cy="830997"/>
          </a:xfrm>
          <a:prstGeom prst="rect">
            <a:avLst/>
          </a:prstGeom>
        </p:spPr>
        <p:style>
          <a:lnRef idx="1">
            <a:schemeClr val="dk1"/>
          </a:lnRef>
          <a:fillRef idx="1001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/>
              <a:t>t</a:t>
            </a:r>
            <a:r>
              <a:rPr lang="en-US" sz="2400" b="1" dirty="0" smtClean="0"/>
              <a:t>he minus sign indicates that the flow is directed away from the point of higher positive concentration</a:t>
            </a:r>
            <a:endParaRPr 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505200" y="914400"/>
                <a:ext cx="307526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l-GR" sz="2400" b="1" i="1" smtClean="0">
                        <a:latin typeface="Cambria Math"/>
                        <a:ea typeface="Cambria Math"/>
                      </a:rPr>
                      <m:t>𝕯</m:t>
                    </m:r>
                  </m:oMath>
                </a14:m>
                <a:r>
                  <a:rPr lang="en-US" sz="2400" b="1" dirty="0" smtClean="0">
                    <a:sym typeface="Symbol"/>
                  </a:rPr>
                  <a:t> is diffusion constant</a:t>
                </a:r>
                <a:endParaRPr lang="en-US" sz="2400" b="1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5200" y="914400"/>
                <a:ext cx="3075265" cy="461665"/>
              </a:xfrm>
              <a:prstGeom prst="rect">
                <a:avLst/>
              </a:prstGeom>
              <a:blipFill rotWithShape="1">
                <a:blip r:embed="rId6"/>
                <a:stretch>
                  <a:fillRect l="-397" t="-10526" r="-2183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447800" y="3962400"/>
                <a:ext cx="5699894" cy="626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/>
                  <a:t>C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>
                            <a:latin typeface="Cambria Math"/>
                          </a:rPr>
                          <m:t>𝑨</m:t>
                        </m:r>
                        <m:r>
                          <a:rPr lang="el-GR" sz="2400" b="1" i="1">
                            <a:latin typeface="Cambria Math"/>
                            <a:ea typeface="Cambria Math"/>
                          </a:rPr>
                          <m:t>𝕯</m:t>
                        </m:r>
                      </m:num>
                      <m:den>
                        <m:r>
                          <a:rPr lang="en-US" sz="2400" b="1" i="1">
                            <a:latin typeface="Cambria Math"/>
                          </a:rPr>
                          <m:t>𝒍</m:t>
                        </m:r>
                      </m:den>
                    </m:f>
                    <m:r>
                      <a:rPr lang="en-US" sz="2400" b="1" i="1">
                        <a:latin typeface="Cambria Math"/>
                      </a:rPr>
                      <m:t> </m:t>
                    </m:r>
                  </m:oMath>
                </a14:m>
                <a:r>
                  <a:rPr lang="en-US" sz="2400" b="1" dirty="0" smtClean="0"/>
                  <a:t>is called the “diffusion” conductance</a:t>
                </a:r>
                <a:endParaRPr lang="en-US" sz="2400" b="1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3962400"/>
                <a:ext cx="5699894" cy="626646"/>
              </a:xfrm>
              <a:prstGeom prst="rect">
                <a:avLst/>
              </a:prstGeom>
              <a:blipFill rotWithShape="1">
                <a:blip r:embed="rId7"/>
                <a:stretch>
                  <a:fillRect l="-1711" r="-856" b="-8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852896" y="4764263"/>
                <a:ext cx="2725297" cy="793872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/>
                        </a:rPr>
                        <m:t> </m:t>
                      </m:r>
                      <m:f>
                        <m:f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latin typeface="Cambria Math"/>
                            </a:rPr>
                            <m:t>𝒅𝒏</m:t>
                          </m:r>
                        </m:num>
                        <m:den>
                          <m:r>
                            <a:rPr lang="en-US" sz="2400" b="1" i="1" smtClean="0">
                              <a:latin typeface="Cambria Math"/>
                            </a:rPr>
                            <m:t>𝒅𝒕</m:t>
                          </m:r>
                        </m:den>
                      </m:f>
                      <m:r>
                        <a:rPr lang="en-US" sz="2400" b="1" i="1" smtClean="0">
                          <a:latin typeface="Cambria Math"/>
                          <a:ea typeface="Cambria Math"/>
                        </a:rPr>
                        <m:t>∝</m:t>
                      </m:r>
                      <m:r>
                        <a:rPr lang="en-US" sz="2400" b="1" i="1" smtClean="0">
                          <a:latin typeface="Cambria Math"/>
                        </a:rPr>
                        <m:t>−(</m:t>
                      </m:r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/>
                            </a:rPr>
                            <m:t>𝒏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/>
                            </a:rPr>
                            <m:t>𝟐</m:t>
                          </m:r>
                        </m:sub>
                      </m:sSub>
                      <m:r>
                        <a:rPr lang="en-US" sz="2400" b="1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/>
                            </a:rPr>
                            <m:t>𝒏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/>
                            </a:rPr>
                            <m:t>𝟏</m:t>
                          </m:r>
                        </m:sub>
                      </m:sSub>
                      <m:r>
                        <a:rPr lang="en-US" sz="2400" b="1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896" y="4764263"/>
                <a:ext cx="2725297" cy="793872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1143000" y="5710535"/>
            <a:ext cx="5352556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 smtClean="0"/>
              <a:t>with C as the constant of proportionality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149558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/>
      <p:bldP spid="11" grpId="0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286000" y="1066800"/>
            <a:ext cx="3657600" cy="51054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639389" y="4876800"/>
                <a:ext cx="2999411" cy="793872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/>
                        </a:rPr>
                        <m:t> </m:t>
                      </m:r>
                      <m:f>
                        <m:f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latin typeface="Cambria Math"/>
                            </a:rPr>
                            <m:t>𝒅𝒏</m:t>
                          </m:r>
                        </m:num>
                        <m:den>
                          <m:r>
                            <a:rPr lang="en-US" sz="2400" b="1" i="1" smtClean="0">
                              <a:latin typeface="Cambria Math"/>
                            </a:rPr>
                            <m:t>𝒅𝒕</m:t>
                          </m:r>
                        </m:den>
                      </m:f>
                      <m:r>
                        <a:rPr lang="en-US" sz="2400" b="1" i="1" smtClean="0">
                          <a:latin typeface="Cambria Math"/>
                        </a:rPr>
                        <m:t>=− </m:t>
                      </m:r>
                      <m:r>
                        <a:rPr lang="en-US" sz="2400" b="1" i="1" smtClean="0">
                          <a:latin typeface="Cambria Math"/>
                        </a:rPr>
                        <m:t>𝑪</m:t>
                      </m:r>
                      <m:r>
                        <a:rPr lang="en-US" sz="2400" b="1" i="1" smtClean="0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/>
                            </a:rPr>
                            <m:t>𝒏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/>
                            </a:rPr>
                            <m:t>𝟐</m:t>
                          </m:r>
                        </m:sub>
                      </m:sSub>
                      <m:r>
                        <a:rPr lang="en-US" sz="2400" b="1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/>
                            </a:rPr>
                            <m:t>𝒏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/>
                            </a:rPr>
                            <m:t>𝟏</m:t>
                          </m:r>
                        </m:sub>
                      </m:sSub>
                      <m:r>
                        <a:rPr lang="en-US" sz="2400" b="1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9389" y="4876800"/>
                <a:ext cx="2999411" cy="793872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658388" y="3733800"/>
                <a:ext cx="2877583" cy="793872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/>
                        </a:rPr>
                        <m:t> </m:t>
                      </m:r>
                      <m:f>
                        <m:f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latin typeface="Cambria Math"/>
                            </a:rPr>
                            <m:t>𝒅𝑽</m:t>
                          </m:r>
                        </m:num>
                        <m:den>
                          <m:r>
                            <a:rPr lang="en-US" sz="2400" b="1" i="1" smtClean="0">
                              <a:latin typeface="Cambria Math"/>
                            </a:rPr>
                            <m:t>𝒅𝒕</m:t>
                          </m:r>
                        </m:den>
                      </m:f>
                      <m:r>
                        <a:rPr lang="en-US" sz="2400" b="1" i="1" smtClean="0">
                          <a:latin typeface="Cambria Math"/>
                        </a:rPr>
                        <m:t>=−</m:t>
                      </m:r>
                      <m:r>
                        <a:rPr lang="en-US" sz="2400" b="1" i="1" smtClean="0">
                          <a:latin typeface="Cambria Math"/>
                          <a:ea typeface="Cambria Math"/>
                        </a:rPr>
                        <m:t>𝓕</m:t>
                      </m:r>
                      <m:r>
                        <a:rPr lang="en-US" sz="2400" b="1" i="1" smtClean="0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/>
                            </a:rPr>
                            <m:t>𝒑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/>
                            </a:rPr>
                            <m:t>𝟐</m:t>
                          </m:r>
                        </m:sub>
                      </m:sSub>
                      <m:r>
                        <a:rPr lang="en-US" sz="2400" b="1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/>
                            </a:rPr>
                            <m:t>𝒑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/>
                            </a:rPr>
                            <m:t>𝟏</m:t>
                          </m:r>
                        </m:sub>
                      </m:sSub>
                      <m:r>
                        <a:rPr lang="en-US" sz="2400" b="1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8388" y="3733800"/>
                <a:ext cx="2877583" cy="79387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639389" y="2667000"/>
                <a:ext cx="2996205" cy="793872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/>
                        </a:rPr>
                        <m:t> </m:t>
                      </m:r>
                      <m:f>
                        <m:f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latin typeface="Cambria Math"/>
                            </a:rPr>
                            <m:t>𝒅𝑯</m:t>
                          </m:r>
                        </m:num>
                        <m:den>
                          <m:r>
                            <a:rPr lang="en-US" sz="2400" b="1" i="1" smtClean="0">
                              <a:latin typeface="Cambria Math"/>
                            </a:rPr>
                            <m:t>𝒅𝒕</m:t>
                          </m:r>
                        </m:den>
                      </m:f>
                      <m:r>
                        <a:rPr lang="en-US" sz="2400" b="1" i="1" smtClean="0">
                          <a:latin typeface="Cambria Math"/>
                        </a:rPr>
                        <m:t>=− </m:t>
                      </m:r>
                      <m:r>
                        <a:rPr lang="en-US" sz="2400" b="1" i="1" smtClean="0">
                          <a:latin typeface="Cambria Math"/>
                        </a:rPr>
                        <m:t>𝑲</m:t>
                      </m:r>
                      <m:r>
                        <a:rPr lang="en-US" sz="2400" b="1" i="1" smtClean="0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/>
                            </a:rPr>
                            <m:t>𝑻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/>
                            </a:rPr>
                            <m:t>𝟐</m:t>
                          </m:r>
                        </m:sub>
                      </m:sSub>
                      <m:r>
                        <a:rPr lang="en-US" sz="2400" b="1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/>
                            </a:rPr>
                            <m:t>𝑻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/>
                            </a:rPr>
                            <m:t>𝟏</m:t>
                          </m:r>
                        </m:sub>
                      </m:sSub>
                      <m:r>
                        <a:rPr lang="en-US" sz="2400" b="1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9389" y="2667000"/>
                <a:ext cx="2996205" cy="79387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738775" y="1524000"/>
                <a:ext cx="2900025" cy="793872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latin typeface="Cambria Math"/>
                            </a:rPr>
                            <m:t>𝒅𝑸</m:t>
                          </m:r>
                        </m:num>
                        <m:den>
                          <m:r>
                            <a:rPr lang="en-US" sz="2400" b="1" i="1" smtClean="0">
                              <a:latin typeface="Cambria Math"/>
                            </a:rPr>
                            <m:t>𝒅𝒕</m:t>
                          </m:r>
                        </m:den>
                      </m:f>
                      <m:r>
                        <a:rPr lang="en-US" sz="2400" b="1" i="1" smtClean="0">
                          <a:latin typeface="Cambria Math"/>
                        </a:rPr>
                        <m:t>=−</m:t>
                      </m:r>
                      <m:r>
                        <a:rPr lang="en-US" sz="2400" b="1" i="1" smtClean="0">
                          <a:latin typeface="Cambria Math"/>
                        </a:rPr>
                        <m:t>𝑮</m:t>
                      </m:r>
                      <m:r>
                        <a:rPr lang="en-US" sz="2400" b="1" i="1" smtClean="0">
                          <a:latin typeface="Cambria Math"/>
                        </a:rPr>
                        <m:t> (</m:t>
                      </m:r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/>
                            </a:rPr>
                            <m:t>𝑽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/>
                            </a:rPr>
                            <m:t>𝟐</m:t>
                          </m:r>
                        </m:sub>
                      </m:sSub>
                      <m:r>
                        <a:rPr lang="en-US" sz="2400" b="1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/>
                            </a:rPr>
                            <m:t>𝑽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/>
                            </a:rPr>
                            <m:t>𝟏</m:t>
                          </m:r>
                        </m:sub>
                      </m:sSub>
                      <m:r>
                        <a:rPr lang="en-US" sz="2400" b="1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8775" y="1524000"/>
                <a:ext cx="2900025" cy="79387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533400" y="1676400"/>
            <a:ext cx="165462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b="1" dirty="0" smtClean="0"/>
              <a:t>Electricity</a:t>
            </a:r>
            <a:endParaRPr lang="en-US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33400" y="2847398"/>
            <a:ext cx="891462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b="1" dirty="0" smtClean="0"/>
              <a:t>Heat</a:t>
            </a:r>
            <a:endParaRPr lang="en-US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33400" y="3886200"/>
            <a:ext cx="910827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b="1" dirty="0" smtClean="0"/>
              <a:t>Fluid</a:t>
            </a:r>
            <a:endParaRPr lang="en-US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33400" y="5029200"/>
            <a:ext cx="1534394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b="1" dirty="0" smtClean="0"/>
              <a:t>Diffusion</a:t>
            </a:r>
            <a:endParaRPr lang="en-US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6324600"/>
            <a:ext cx="909819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Does this point to an underlying generality  of the phenomenon of flowing? </a:t>
            </a:r>
            <a:endParaRPr lang="en-US" sz="2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81000" y="228600"/>
            <a:ext cx="2505686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b="1" dirty="0" smtClean="0"/>
              <a:t>Steady Flow</a:t>
            </a:r>
            <a:endParaRPr lang="en-US" sz="3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172200" y="1828800"/>
            <a:ext cx="1517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Ohm’s law</a:t>
            </a:r>
            <a:endParaRPr lang="en-US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172200" y="2874258"/>
            <a:ext cx="18219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Fourier’s law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172200" y="3853190"/>
            <a:ext cx="28365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Hagen-</a:t>
            </a:r>
            <a:r>
              <a:rPr lang="en-US" sz="2400" b="1" dirty="0" err="1" smtClean="0"/>
              <a:t>Poiseuille</a:t>
            </a:r>
            <a:r>
              <a:rPr lang="en-US" sz="2400" b="1" dirty="0" smtClean="0"/>
              <a:t> </a:t>
            </a:r>
            <a:r>
              <a:rPr lang="en-US" sz="2400" b="1" dirty="0"/>
              <a:t>law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172200" y="5007858"/>
            <a:ext cx="26425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Brownian Diffusion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99162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/>
      <p:bldP spid="14" grpId="0"/>
      <p:bldP spid="9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" y="4582399"/>
            <a:ext cx="5303520" cy="2275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5427403" y="76200"/>
            <a:ext cx="3657600" cy="51054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780792" y="3886200"/>
                <a:ext cx="2999411" cy="793872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/>
                        </a:rPr>
                        <m:t> </m:t>
                      </m:r>
                      <m:f>
                        <m:f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latin typeface="Cambria Math"/>
                            </a:rPr>
                            <m:t>𝒅𝒏</m:t>
                          </m:r>
                        </m:num>
                        <m:den>
                          <m:r>
                            <a:rPr lang="en-US" sz="2400" b="1" i="1" smtClean="0">
                              <a:latin typeface="Cambria Math"/>
                            </a:rPr>
                            <m:t>𝒅𝒕</m:t>
                          </m:r>
                        </m:den>
                      </m:f>
                      <m:r>
                        <a:rPr lang="en-US" sz="2400" b="1" i="1" smtClean="0">
                          <a:latin typeface="Cambria Math"/>
                        </a:rPr>
                        <m:t>=− </m:t>
                      </m:r>
                      <m:r>
                        <a:rPr lang="en-US" sz="2400" b="1" i="1" smtClean="0">
                          <a:latin typeface="Cambria Math"/>
                        </a:rPr>
                        <m:t>𝑪</m:t>
                      </m:r>
                      <m:r>
                        <a:rPr lang="en-US" sz="2400" b="1" i="1" smtClean="0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/>
                            </a:rPr>
                            <m:t>𝒏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/>
                            </a:rPr>
                            <m:t>𝟐</m:t>
                          </m:r>
                        </m:sub>
                      </m:sSub>
                      <m:r>
                        <a:rPr lang="en-US" sz="2400" b="1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/>
                            </a:rPr>
                            <m:t>𝒏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/>
                            </a:rPr>
                            <m:t>𝟏</m:t>
                          </m:r>
                        </m:sub>
                      </m:sSub>
                      <m:r>
                        <a:rPr lang="en-US" sz="2400" b="1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0792" y="3886200"/>
                <a:ext cx="2999411" cy="79387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799791" y="2743200"/>
                <a:ext cx="2877583" cy="793872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/>
                        </a:rPr>
                        <m:t> </m:t>
                      </m:r>
                      <m:f>
                        <m:f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latin typeface="Cambria Math"/>
                            </a:rPr>
                            <m:t>𝒅𝑽</m:t>
                          </m:r>
                        </m:num>
                        <m:den>
                          <m:r>
                            <a:rPr lang="en-US" sz="2400" b="1" i="1" smtClean="0">
                              <a:latin typeface="Cambria Math"/>
                            </a:rPr>
                            <m:t>𝒅𝒕</m:t>
                          </m:r>
                        </m:den>
                      </m:f>
                      <m:r>
                        <a:rPr lang="en-US" sz="2400" b="1" i="1" smtClean="0">
                          <a:latin typeface="Cambria Math"/>
                        </a:rPr>
                        <m:t>=−</m:t>
                      </m:r>
                      <m:r>
                        <a:rPr lang="en-US" sz="2400" b="1" i="1" smtClean="0">
                          <a:latin typeface="Cambria Math"/>
                          <a:ea typeface="Cambria Math"/>
                        </a:rPr>
                        <m:t>𝓕</m:t>
                      </m:r>
                      <m:r>
                        <a:rPr lang="en-US" sz="2400" b="1" i="1" smtClean="0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/>
                            </a:rPr>
                            <m:t>𝒑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/>
                            </a:rPr>
                            <m:t>𝟐</m:t>
                          </m:r>
                        </m:sub>
                      </m:sSub>
                      <m:r>
                        <a:rPr lang="en-US" sz="2400" b="1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/>
                            </a:rPr>
                            <m:t>𝒑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/>
                            </a:rPr>
                            <m:t>𝟏</m:t>
                          </m:r>
                        </m:sub>
                      </m:sSub>
                      <m:r>
                        <a:rPr lang="en-US" sz="2400" b="1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9791" y="2743200"/>
                <a:ext cx="2877583" cy="79387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780792" y="1676400"/>
                <a:ext cx="2996205" cy="793872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/>
                        </a:rPr>
                        <m:t> </m:t>
                      </m:r>
                      <m:f>
                        <m:f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latin typeface="Cambria Math"/>
                            </a:rPr>
                            <m:t>𝒅𝑯</m:t>
                          </m:r>
                        </m:num>
                        <m:den>
                          <m:r>
                            <a:rPr lang="en-US" sz="2400" b="1" i="1" smtClean="0">
                              <a:latin typeface="Cambria Math"/>
                            </a:rPr>
                            <m:t>𝒅𝒕</m:t>
                          </m:r>
                        </m:den>
                      </m:f>
                      <m:r>
                        <a:rPr lang="en-US" sz="2400" b="1" i="1" smtClean="0">
                          <a:latin typeface="Cambria Math"/>
                        </a:rPr>
                        <m:t>=− </m:t>
                      </m:r>
                      <m:r>
                        <a:rPr lang="en-US" sz="2400" b="1" i="1" smtClean="0">
                          <a:latin typeface="Cambria Math"/>
                        </a:rPr>
                        <m:t>𝑲</m:t>
                      </m:r>
                      <m:r>
                        <a:rPr lang="en-US" sz="2400" b="1" i="1" smtClean="0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/>
                            </a:rPr>
                            <m:t>𝑻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/>
                            </a:rPr>
                            <m:t>𝟐</m:t>
                          </m:r>
                        </m:sub>
                      </m:sSub>
                      <m:r>
                        <a:rPr lang="en-US" sz="2400" b="1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/>
                            </a:rPr>
                            <m:t>𝑻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/>
                            </a:rPr>
                            <m:t>𝟏</m:t>
                          </m:r>
                        </m:sub>
                      </m:sSub>
                      <m:r>
                        <a:rPr lang="en-US" sz="2400" b="1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0792" y="1676400"/>
                <a:ext cx="2996205" cy="79387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880178" y="533400"/>
                <a:ext cx="2900025" cy="793872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latin typeface="Cambria Math"/>
                            </a:rPr>
                            <m:t>𝒅𝑸</m:t>
                          </m:r>
                        </m:num>
                        <m:den>
                          <m:r>
                            <a:rPr lang="en-US" sz="2400" b="1" i="1" smtClean="0">
                              <a:latin typeface="Cambria Math"/>
                            </a:rPr>
                            <m:t>𝒅𝒕</m:t>
                          </m:r>
                        </m:den>
                      </m:f>
                      <m:r>
                        <a:rPr lang="en-US" sz="2400" b="1" i="1" smtClean="0">
                          <a:latin typeface="Cambria Math"/>
                        </a:rPr>
                        <m:t>=−</m:t>
                      </m:r>
                      <m:r>
                        <a:rPr lang="en-US" sz="2400" b="1" i="1" smtClean="0">
                          <a:latin typeface="Cambria Math"/>
                        </a:rPr>
                        <m:t>𝑮</m:t>
                      </m:r>
                      <m:r>
                        <a:rPr lang="en-US" sz="2400" b="1" i="1" smtClean="0">
                          <a:latin typeface="Cambria Math"/>
                        </a:rPr>
                        <m:t> (</m:t>
                      </m:r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/>
                            </a:rPr>
                            <m:t>𝑽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/>
                            </a:rPr>
                            <m:t>𝟐</m:t>
                          </m:r>
                        </m:sub>
                      </m:sSub>
                      <m:r>
                        <a:rPr lang="en-US" sz="2400" b="1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/>
                            </a:rPr>
                            <m:t>𝑽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/>
                            </a:rPr>
                            <m:t>𝟏</m:t>
                          </m:r>
                        </m:sub>
                      </m:sSub>
                      <m:r>
                        <a:rPr lang="en-US" sz="2400" b="1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0178" y="533400"/>
                <a:ext cx="2900025" cy="79387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Bent-Up Arrow 6"/>
          <p:cNvSpPr/>
          <p:nvPr/>
        </p:nvSpPr>
        <p:spPr>
          <a:xfrm rot="10800000">
            <a:off x="2074603" y="2422464"/>
            <a:ext cx="3332018" cy="1066800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676400" y="3625728"/>
                <a:ext cx="1312603" cy="793872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latin typeface="Cambria Math"/>
                            </a:rPr>
                            <m:t>𝒅</m:t>
                          </m:r>
                          <m:r>
                            <a:rPr lang="en-US" sz="2400" b="1" i="1" smtClean="0">
                              <a:latin typeface="Cambria Math"/>
                            </a:rPr>
                            <m:t> ?</m:t>
                          </m:r>
                        </m:num>
                        <m:den>
                          <m:r>
                            <a:rPr lang="en-US" sz="2400" b="1" i="1" smtClean="0">
                              <a:latin typeface="Cambria Math"/>
                            </a:rPr>
                            <m:t>𝒅𝒕</m:t>
                          </m:r>
                        </m:den>
                      </m:f>
                      <m:r>
                        <a:rPr lang="en-US" sz="2400" b="1" i="1" smtClean="0">
                          <a:latin typeface="Cambria Math"/>
                        </a:rPr>
                        <m:t>=…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0" y="3625728"/>
                <a:ext cx="1312603" cy="79387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76200" y="748605"/>
            <a:ext cx="1794894" cy="138499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Something which flows</a:t>
            </a:r>
            <a:endParaRPr lang="en-US" sz="28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234306" y="964048"/>
            <a:ext cx="1794894" cy="95410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Cause of flow</a:t>
            </a:r>
            <a:endParaRPr lang="en-US" sz="2800" b="1" dirty="0"/>
          </a:p>
        </p:txBody>
      </p:sp>
      <p:sp>
        <p:nvSpPr>
          <p:cNvPr id="14" name="Left-Right Arrow 13"/>
          <p:cNvSpPr/>
          <p:nvPr/>
        </p:nvSpPr>
        <p:spPr>
          <a:xfrm>
            <a:off x="2119743" y="1219200"/>
            <a:ext cx="914401" cy="45720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81000" y="24825"/>
            <a:ext cx="2248308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b="1" dirty="0" smtClean="0"/>
              <a:t>Steady Flow</a:t>
            </a:r>
            <a:endParaRPr lang="en-US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634253" y="6059269"/>
            <a:ext cx="4357347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b="1" dirty="0" smtClean="0"/>
              <a:t>Intuition demystified!</a:t>
            </a:r>
            <a:endParaRPr lang="en-US" sz="3600" b="1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3740612" y="670560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263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33400" y="1840468"/>
            <a:ext cx="3048000" cy="181713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Source</a:t>
            </a:r>
            <a:endParaRPr lang="en-US" sz="4400" dirty="0"/>
          </a:p>
        </p:txBody>
      </p:sp>
      <p:sp>
        <p:nvSpPr>
          <p:cNvPr id="4" name="Rounded Rectangle 3"/>
          <p:cNvSpPr/>
          <p:nvPr/>
        </p:nvSpPr>
        <p:spPr>
          <a:xfrm>
            <a:off x="5486400" y="1828800"/>
            <a:ext cx="3048000" cy="1817132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Sink</a:t>
            </a:r>
            <a:endParaRPr lang="en-US" sz="4400" dirty="0"/>
          </a:p>
        </p:txBody>
      </p:sp>
      <p:sp>
        <p:nvSpPr>
          <p:cNvPr id="6" name="Right Arrow 5"/>
          <p:cNvSpPr/>
          <p:nvPr/>
        </p:nvSpPr>
        <p:spPr>
          <a:xfrm>
            <a:off x="3733800" y="2354179"/>
            <a:ext cx="1600200" cy="9224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281057" y="1066800"/>
            <a:ext cx="25056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Steady Flow</a:t>
            </a:r>
            <a:endParaRPr lang="en-US" sz="3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905000" y="115669"/>
            <a:ext cx="5349991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b="1" dirty="0" smtClean="0"/>
              <a:t>What did we see just now?</a:t>
            </a:r>
            <a:endParaRPr lang="en-US" sz="3600" b="1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3962400"/>
            <a:ext cx="9193213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-47850" y="5943600"/>
            <a:ext cx="9268050" cy="58477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200" dirty="0" smtClean="0"/>
              <a:t>The process approaches an </a:t>
            </a:r>
            <a:r>
              <a:rPr lang="en-US" sz="3200" b="1" dirty="0" smtClean="0"/>
              <a:t>end point</a:t>
            </a:r>
            <a:r>
              <a:rPr lang="en-US" sz="3200" dirty="0" smtClean="0"/>
              <a:t>, </a:t>
            </a:r>
            <a:r>
              <a:rPr lang="en-US" sz="3200" b="1" dirty="0" smtClean="0">
                <a:solidFill>
                  <a:schemeClr val="bg1"/>
                </a:solidFill>
              </a:rPr>
              <a:t>asymptotically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17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" y="1371600"/>
            <a:ext cx="2926080" cy="2332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760" y="1447800"/>
            <a:ext cx="3291840" cy="2167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7176" y="914400"/>
            <a:ext cx="3459024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 smtClean="0"/>
              <a:t>Emptying of a Water Tank</a:t>
            </a: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40743" y="76200"/>
            <a:ext cx="8750857" cy="55399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000" b="1" dirty="0" smtClean="0"/>
              <a:t>Processes where rate becomes less and less over time</a:t>
            </a:r>
            <a:endParaRPr lang="en-US" sz="3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380176" y="914400"/>
            <a:ext cx="3497881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 smtClean="0"/>
              <a:t>Discharging of a Capacitor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990409" y="3957935"/>
            <a:ext cx="2514791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 smtClean="0"/>
              <a:t>Radioactive Decay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471098" y="3957935"/>
            <a:ext cx="3368102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 smtClean="0"/>
              <a:t>Cooling of a warm object</a:t>
            </a:r>
            <a:endParaRPr lang="en-US" sz="2400" b="1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4616171" y="762000"/>
            <a:ext cx="0" cy="601980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6201" y="3729335"/>
            <a:ext cx="8915399" cy="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50" name="Picture 6" descr="http://www.esrl.noaa.gov/gmd/outreach/isotopes/images/beta_deca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1"/>
            <a:ext cx="4572000" cy="215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495800"/>
            <a:ext cx="3657600" cy="23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007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14"/>
          <a:stretch/>
        </p:blipFill>
        <p:spPr bwMode="auto">
          <a:xfrm>
            <a:off x="1649413" y="19051"/>
            <a:ext cx="6656387" cy="546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2137" y="619642"/>
            <a:ext cx="1015663" cy="532395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270" wrap="none" rtlCol="0">
            <a:spAutoFit/>
          </a:bodyPr>
          <a:lstStyle/>
          <a:p>
            <a:r>
              <a:rPr lang="en-US" sz="5400" dirty="0" smtClean="0"/>
              <a:t>Syllabus for PH103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05910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89048" y="609600"/>
            <a:ext cx="3599666" cy="2743200"/>
            <a:chOff x="89048" y="609600"/>
            <a:chExt cx="3599666" cy="2743200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28"/>
            <a:stretch/>
          </p:blipFill>
          <p:spPr bwMode="auto">
            <a:xfrm>
              <a:off x="304800" y="609600"/>
              <a:ext cx="3289415" cy="2743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89048" y="1143000"/>
                  <a:ext cx="444352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  <a:ea typeface="Cambria Math"/>
                        </a:rPr>
                        <m:t>𝒉</m:t>
                      </m:r>
                    </m:oMath>
                  </a14:m>
                  <a:r>
                    <a:rPr lang="en-US" b="1" baseline="-25000" dirty="0" smtClean="0"/>
                    <a:t>0 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048" y="1143000"/>
                  <a:ext cx="444352" cy="369332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/>
                <p:cNvSpPr txBox="1"/>
                <p:nvPr/>
              </p:nvSpPr>
              <p:spPr>
                <a:xfrm>
                  <a:off x="91394" y="1600200"/>
                  <a:ext cx="365806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  <a:ea typeface="Cambria Math"/>
                        </a:rPr>
                        <m:t>𝒉</m:t>
                      </m:r>
                    </m:oMath>
                  </a14:m>
                  <a:r>
                    <a:rPr lang="en-US" b="1" baseline="-25000" dirty="0" smtClean="0"/>
                    <a:t> 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30" name="TextBox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394" y="1600200"/>
                  <a:ext cx="365806" cy="369332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/>
                <p:cNvSpPr txBox="1"/>
                <p:nvPr/>
              </p:nvSpPr>
              <p:spPr>
                <a:xfrm>
                  <a:off x="1043162" y="609600"/>
                  <a:ext cx="564514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/>
                                <a:ea typeface="Cambria Math"/>
                              </a:rPr>
                              <m:t>𝒑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/>
                                <a:ea typeface="Cambria Math"/>
                              </a:rPr>
                              <m:t>𝒂𝒕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9" name="TextBox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3162" y="609600"/>
                  <a:ext cx="564514" cy="369332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b="-49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/>
                <p:cNvSpPr txBox="1"/>
                <p:nvPr/>
              </p:nvSpPr>
              <p:spPr>
                <a:xfrm>
                  <a:off x="3124200" y="2907268"/>
                  <a:ext cx="564514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/>
                                <a:ea typeface="Cambria Math"/>
                              </a:rPr>
                              <m:t>𝒑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/>
                                <a:ea typeface="Cambria Math"/>
                              </a:rPr>
                              <m:t>𝒂𝒕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24200" y="2907268"/>
                  <a:ext cx="564514" cy="369332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b="-49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1261825" y="2831068"/>
                  <a:ext cx="490775" cy="369332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/>
                                <a:ea typeface="Cambria Math"/>
                              </a:rPr>
                              <m:t>𝒑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/>
                                <a:ea typeface="Cambria Math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61825" y="2831068"/>
                  <a:ext cx="490775" cy="369332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b="-49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286000" y="882528"/>
                <a:ext cx="2909643" cy="7938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latin typeface="Cambria Math"/>
                            </a:rPr>
                            <m:t>𝒅𝑽</m:t>
                          </m:r>
                        </m:num>
                        <m:den>
                          <m:r>
                            <a:rPr lang="en-US" sz="2400" b="1" i="1" smtClean="0">
                              <a:latin typeface="Cambria Math"/>
                            </a:rPr>
                            <m:t>𝒅𝒕</m:t>
                          </m:r>
                        </m:den>
                      </m:f>
                      <m:r>
                        <a:rPr lang="en-US" sz="2400" b="1" i="1" smtClean="0">
                          <a:latin typeface="Cambria Math"/>
                        </a:rPr>
                        <m:t>=−</m:t>
                      </m:r>
                      <m:r>
                        <a:rPr lang="en-US" sz="2400" b="1" i="1" smtClean="0">
                          <a:latin typeface="Cambria Math"/>
                          <a:ea typeface="Cambria Math"/>
                        </a:rPr>
                        <m:t>𝓕</m:t>
                      </m:r>
                      <m:r>
                        <a:rPr lang="en-US" sz="2400" b="1" i="1" smtClean="0">
                          <a:latin typeface="Cambria Math"/>
                          <a:ea typeface="Cambria Math"/>
                        </a:rPr>
                        <m:t>(</m:t>
                      </m:r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/>
                              <a:ea typeface="Cambria Math"/>
                            </a:rPr>
                            <m:t>𝒑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/>
                              <a:ea typeface="Cambria Math"/>
                            </a:rPr>
                            <m:t>𝟐</m:t>
                          </m:r>
                        </m:sub>
                      </m:sSub>
                      <m:r>
                        <a:rPr lang="en-US" sz="2400" b="1" i="1" smtClean="0">
                          <a:latin typeface="Cambria Math"/>
                          <a:ea typeface="Cambria Math"/>
                        </a:rPr>
                        <m:t>−</m:t>
                      </m:r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/>
                              <a:ea typeface="Cambria Math"/>
                            </a:rPr>
                            <m:t>𝒑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/>
                              <a:ea typeface="Cambria Math"/>
                            </a:rPr>
                            <m:t>𝒂𝒕</m:t>
                          </m:r>
                        </m:sub>
                      </m:sSub>
                      <m:r>
                        <a:rPr lang="en-US" sz="2400" b="1" i="1" smtClean="0">
                          <a:latin typeface="Cambria Math"/>
                          <a:ea typeface="Cambria Math"/>
                        </a:rPr>
                        <m:t>)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0" y="882528"/>
                <a:ext cx="2909643" cy="793872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486400" y="1062335"/>
                <a:ext cx="305391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0" smtClean="0">
                              <a:latin typeface="Cambria Math"/>
                            </a:rPr>
                            <m:t>𝐁𝐮𝐭</m:t>
                          </m:r>
                          <m:r>
                            <a:rPr lang="en-US" sz="2400" b="1" i="1" smtClean="0">
                              <a:latin typeface="Cambria Math"/>
                            </a:rPr>
                            <m:t>, </m:t>
                          </m:r>
                          <m:r>
                            <a:rPr lang="en-US" sz="2400" b="1" i="1" smtClean="0">
                              <a:latin typeface="Cambria Math"/>
                            </a:rPr>
                            <m:t>𝒑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/>
                            </a:rPr>
                            <m:t>𝟐</m:t>
                          </m:r>
                        </m:sub>
                      </m:sSub>
                      <m:r>
                        <a:rPr lang="en-US" sz="2400" b="1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/>
                            </a:rPr>
                            <m:t>𝒑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/>
                            </a:rPr>
                            <m:t>𝒂𝒕</m:t>
                          </m:r>
                        </m:sub>
                      </m:sSub>
                      <m:r>
                        <a:rPr lang="en-US" sz="2400" b="1" i="1" smtClean="0">
                          <a:latin typeface="Cambria Math"/>
                        </a:rPr>
                        <m:t>+</m:t>
                      </m:r>
                      <m:r>
                        <a:rPr lang="en-US" sz="2400" b="1" i="1" smtClean="0">
                          <a:latin typeface="Cambria Math"/>
                          <a:ea typeface="Cambria Math"/>
                        </a:rPr>
                        <m:t>𝝆</m:t>
                      </m:r>
                      <m:r>
                        <a:rPr lang="en-US" sz="2400" b="1" i="1" smtClean="0">
                          <a:latin typeface="Cambria Math"/>
                          <a:ea typeface="Cambria Math"/>
                        </a:rPr>
                        <m:t>𝒈𝒉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6400" y="1062335"/>
                <a:ext cx="3053913" cy="461665"/>
              </a:xfrm>
              <a:prstGeom prst="rect">
                <a:avLst/>
              </a:prstGeom>
              <a:blipFill rotWithShape="1">
                <a:blip r:embed="rId9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3958311" y="2482728"/>
                <a:ext cx="3414076" cy="7938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/>
                          <a:ea typeface="Cambria Math"/>
                        </a:rPr>
                        <m:t>∴</m:t>
                      </m:r>
                      <m:f>
                        <m:f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latin typeface="Cambria Math"/>
                            </a:rPr>
                            <m:t>𝒅𝑽</m:t>
                          </m:r>
                        </m:num>
                        <m:den>
                          <m:r>
                            <a:rPr lang="en-US" sz="2400" b="1" i="1" smtClean="0">
                              <a:latin typeface="Cambria Math"/>
                            </a:rPr>
                            <m:t>𝒅𝒕</m:t>
                          </m:r>
                        </m:den>
                      </m:f>
                      <m:r>
                        <a:rPr lang="en-US" sz="2400" b="1" i="1" smtClean="0">
                          <a:latin typeface="Cambria Math"/>
                        </a:rPr>
                        <m:t>=</m:t>
                      </m:r>
                      <m:r>
                        <a:rPr lang="en-US" sz="2400" b="1" i="1" smtClean="0">
                          <a:latin typeface="Cambria Math"/>
                        </a:rPr>
                        <m:t>𝑨</m:t>
                      </m:r>
                      <m:f>
                        <m:f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latin typeface="Cambria Math"/>
                            </a:rPr>
                            <m:t>𝒅𝒉</m:t>
                          </m:r>
                        </m:num>
                        <m:den>
                          <m:r>
                            <a:rPr lang="en-US" sz="2400" b="1" i="1" smtClean="0">
                              <a:latin typeface="Cambria Math"/>
                            </a:rPr>
                            <m:t>𝒅𝒕</m:t>
                          </m:r>
                        </m:den>
                      </m:f>
                      <m:r>
                        <a:rPr lang="en-US" sz="2400" b="1" i="1" smtClean="0">
                          <a:latin typeface="Cambria Math"/>
                        </a:rPr>
                        <m:t>=−</m:t>
                      </m:r>
                      <m:r>
                        <a:rPr lang="en-US" sz="2400" b="1" i="1" smtClean="0">
                          <a:latin typeface="Cambria Math"/>
                          <a:ea typeface="Cambria Math"/>
                        </a:rPr>
                        <m:t>𝓕</m:t>
                      </m:r>
                      <m:r>
                        <a:rPr lang="en-US" sz="2400" b="1" i="1" smtClean="0">
                          <a:latin typeface="Cambria Math"/>
                          <a:ea typeface="Cambria Math"/>
                        </a:rPr>
                        <m:t>𝝆</m:t>
                      </m:r>
                      <m:r>
                        <a:rPr lang="en-US" sz="2400" b="1" i="1" smtClean="0">
                          <a:latin typeface="Cambria Math"/>
                          <a:ea typeface="Cambria Math"/>
                        </a:rPr>
                        <m:t>𝒈𝒉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8311" y="2482728"/>
                <a:ext cx="3414076" cy="793872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252810" y="1828800"/>
                <a:ext cx="491352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sym typeface="Symbol"/>
                  </a:rPr>
                  <a:t>As,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/>
                      </a:rPr>
                      <m:t>𝑽</m:t>
                    </m:r>
                  </m:oMath>
                </a14:m>
                <a:r>
                  <a:rPr lang="en-US" sz="2400" b="1" i="1" dirty="0" smtClean="0"/>
                  <a:t>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/>
                        <a:ea typeface="Cambria Math"/>
                      </a:rPr>
                      <m:t>=</m:t>
                    </m:r>
                  </m:oMath>
                </a14:m>
                <a:r>
                  <a:rPr lang="en-US" sz="2400" b="1" i="1" dirty="0" smtClean="0"/>
                  <a:t>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/>
                      </a:rPr>
                      <m:t>𝑨</m:t>
                    </m:r>
                    <m:r>
                      <a:rPr lang="en-US" sz="2400" b="1" i="1" smtClean="0">
                        <a:latin typeface="Cambria Math"/>
                        <a:ea typeface="Cambria Math"/>
                      </a:rPr>
                      <m:t>𝒉</m:t>
                    </m:r>
                  </m:oMath>
                </a14:m>
                <a:r>
                  <a:rPr lang="en-US" sz="2400" b="1" i="1" dirty="0" smtClean="0"/>
                  <a:t>,          </a:t>
                </a:r>
                <a:r>
                  <a:rPr lang="en-US" sz="2400" b="1" dirty="0">
                    <a:sym typeface="Symbol"/>
                  </a:rPr>
                  <a:t></a:t>
                </a:r>
                <a:r>
                  <a:rPr lang="en-US" sz="2400" b="1" dirty="0" smtClean="0"/>
                  <a:t> </a:t>
                </a:r>
                <a:r>
                  <a:rPr lang="en-US" sz="2400" b="1" i="1" dirty="0" smtClean="0"/>
                  <a:t>d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/>
                      </a:rPr>
                      <m:t>𝑽</m:t>
                    </m:r>
                  </m:oMath>
                </a14:m>
                <a:r>
                  <a:rPr lang="en-US" sz="2400" b="1" i="1" dirty="0" smtClean="0"/>
                  <a:t>/</a:t>
                </a:r>
                <a:r>
                  <a:rPr lang="en-US" sz="2400" b="1" i="1" dirty="0" err="1" smtClean="0"/>
                  <a:t>dt</a:t>
                </a:r>
                <a:r>
                  <a:rPr lang="en-US" sz="2400" b="1" i="1" dirty="0" smtClean="0"/>
                  <a:t>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/>
                        <a:ea typeface="Cambria Math"/>
                      </a:rPr>
                      <m:t>=</m:t>
                    </m:r>
                  </m:oMath>
                </a14:m>
                <a:r>
                  <a:rPr lang="en-US" sz="2400" b="1" i="1" dirty="0" smtClean="0"/>
                  <a:t>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/>
                      </a:rPr>
                      <m:t>𝑨</m:t>
                    </m:r>
                  </m:oMath>
                </a14:m>
                <a:r>
                  <a:rPr lang="en-US" sz="2400" b="1" i="1" dirty="0" smtClean="0"/>
                  <a:t> d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/>
                        <a:ea typeface="Cambria Math"/>
                      </a:rPr>
                      <m:t>𝒉</m:t>
                    </m:r>
                  </m:oMath>
                </a14:m>
                <a:r>
                  <a:rPr lang="en-US" sz="2400" b="1" i="1" dirty="0" smtClean="0"/>
                  <a:t>/</a:t>
                </a:r>
                <a:r>
                  <a:rPr lang="en-US" sz="2400" b="1" i="1" dirty="0" err="1" smtClean="0"/>
                  <a:t>dt</a:t>
                </a:r>
                <a:endParaRPr lang="en-US" sz="2400" b="1" i="1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2810" y="1828800"/>
                <a:ext cx="4913525" cy="461665"/>
              </a:xfrm>
              <a:prstGeom prst="rect">
                <a:avLst/>
              </a:prstGeom>
              <a:blipFill rotWithShape="1">
                <a:blip r:embed="rId11"/>
                <a:stretch>
                  <a:fillRect l="-1985" t="-13158" r="-993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957771" y="3517656"/>
                <a:ext cx="2547429" cy="7938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/>
                          <a:ea typeface="Cambria Math"/>
                        </a:rPr>
                        <m:t>∴ </m:t>
                      </m:r>
                      <m:f>
                        <m:f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latin typeface="Cambria Math"/>
                            </a:rPr>
                            <m:t>𝒅𝒉</m:t>
                          </m:r>
                        </m:num>
                        <m:den>
                          <m:r>
                            <a:rPr lang="en-US" sz="2400" b="1" i="1" smtClean="0">
                              <a:latin typeface="Cambria Math"/>
                            </a:rPr>
                            <m:t>𝒅𝒕</m:t>
                          </m:r>
                        </m:den>
                      </m:f>
                      <m:r>
                        <a:rPr lang="en-US" sz="2400" b="1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latin typeface="Cambria Math"/>
                              <a:ea typeface="Cambria Math"/>
                            </a:rPr>
                            <m:t>𝓕</m:t>
                          </m:r>
                          <m:r>
                            <a:rPr lang="en-US" sz="2400" b="1" i="1" smtClean="0">
                              <a:latin typeface="Cambria Math"/>
                              <a:ea typeface="Cambria Math"/>
                            </a:rPr>
                            <m:t>𝝆</m:t>
                          </m:r>
                          <m:r>
                            <a:rPr lang="en-US" sz="2400" b="1" i="1" smtClean="0">
                              <a:latin typeface="Cambria Math"/>
                              <a:ea typeface="Cambria Math"/>
                            </a:rPr>
                            <m:t>𝒈𝒉</m:t>
                          </m:r>
                          <m:r>
                            <m:rPr>
                              <m:nor/>
                            </m:rPr>
                            <a:rPr lang="en-US" sz="2400" b="1" dirty="0"/>
                            <m:t> </m:t>
                          </m:r>
                        </m:num>
                        <m:den>
                          <m:r>
                            <a:rPr lang="en-US" sz="2400" b="1" i="1" smtClean="0">
                              <a:latin typeface="Cambria Math"/>
                            </a:rPr>
                            <m:t>𝑨</m:t>
                          </m:r>
                        </m:den>
                      </m:f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7771" y="3517656"/>
                <a:ext cx="2547429" cy="793872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4023288" y="3517656"/>
                <a:ext cx="2825837" cy="7938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/>
                          <a:sym typeface="Symbol"/>
                        </a:rPr>
                        <m:t> </m:t>
                      </m:r>
                      <m:f>
                        <m:f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latin typeface="Cambria Math"/>
                            </a:rPr>
                            <m:t>𝒅𝒉</m:t>
                          </m:r>
                        </m:num>
                        <m:den>
                          <m:r>
                            <a:rPr lang="en-US" sz="2400" b="1" i="1" smtClean="0">
                              <a:latin typeface="Cambria Math"/>
                            </a:rPr>
                            <m:t>𝒉</m:t>
                          </m:r>
                        </m:den>
                      </m:f>
                      <m:r>
                        <a:rPr lang="en-US" sz="2400" b="1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latin typeface="Cambria Math"/>
                              <a:ea typeface="Cambria Math"/>
                            </a:rPr>
                            <m:t>𝓕</m:t>
                          </m:r>
                          <m:r>
                            <a:rPr lang="en-US" sz="2400" b="1" i="1" smtClean="0">
                              <a:latin typeface="Cambria Math"/>
                              <a:ea typeface="Cambria Math"/>
                            </a:rPr>
                            <m:t>𝝆</m:t>
                          </m:r>
                          <m:r>
                            <a:rPr lang="en-US" sz="2400" b="1" i="1" smtClean="0">
                              <a:latin typeface="Cambria Math"/>
                              <a:ea typeface="Cambria Math"/>
                            </a:rPr>
                            <m:t>𝒈</m:t>
                          </m:r>
                          <m:r>
                            <m:rPr>
                              <m:nor/>
                            </m:rPr>
                            <a:rPr lang="en-US" sz="2400" b="1" dirty="0"/>
                            <m:t> </m:t>
                          </m:r>
                        </m:num>
                        <m:den>
                          <m:r>
                            <a:rPr lang="en-US" sz="2400" b="1" i="1" smtClean="0">
                              <a:latin typeface="Cambria Math"/>
                            </a:rPr>
                            <m:t>𝑨</m:t>
                          </m:r>
                        </m:den>
                      </m:f>
                      <m:r>
                        <a:rPr lang="en-US" sz="2400" b="1" i="1" smtClean="0">
                          <a:latin typeface="Cambria Math"/>
                        </a:rPr>
                        <m:t>𝒅𝒕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3288" y="3517656"/>
                <a:ext cx="2825837" cy="793872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055209" y="4387728"/>
                <a:ext cx="5269391" cy="7813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0" smtClean="0">
                          <a:latin typeface="Cambria Math"/>
                        </a:rPr>
                        <m:t>𝐈𝐧𝐭𝐞𝐠𝐫𝐚𝐭𝐢𝐧𝐠</m:t>
                      </m:r>
                      <m:r>
                        <a:rPr lang="en-US" sz="2400" b="1" i="0" smtClean="0">
                          <a:latin typeface="Cambria Math"/>
                        </a:rPr>
                        <m:t>,  </m:t>
                      </m:r>
                      <m:r>
                        <a:rPr lang="en-US" sz="2400" b="1" i="1" smtClean="0">
                          <a:latin typeface="Cambria Math"/>
                        </a:rPr>
                        <m:t>𝒍𝒏𝒉</m:t>
                      </m:r>
                      <m:r>
                        <a:rPr lang="en-US" sz="2400" b="1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latin typeface="Cambria Math"/>
                              <a:ea typeface="Cambria Math"/>
                            </a:rPr>
                            <m:t>𝓕</m:t>
                          </m:r>
                          <m:r>
                            <a:rPr lang="en-US" sz="2400" b="1" i="1" smtClean="0">
                              <a:latin typeface="Cambria Math"/>
                              <a:ea typeface="Cambria Math"/>
                            </a:rPr>
                            <m:t>𝝆</m:t>
                          </m:r>
                          <m:r>
                            <a:rPr lang="en-US" sz="2400" b="1" i="1" smtClean="0">
                              <a:latin typeface="Cambria Math"/>
                              <a:ea typeface="Cambria Math"/>
                            </a:rPr>
                            <m:t>𝒈</m:t>
                          </m:r>
                          <m:r>
                            <m:rPr>
                              <m:nor/>
                            </m:rPr>
                            <a:rPr lang="en-US" sz="2400" b="1" dirty="0"/>
                            <m:t> </m:t>
                          </m:r>
                        </m:num>
                        <m:den>
                          <m:r>
                            <a:rPr lang="en-US" sz="2400" b="1" i="1" smtClean="0">
                              <a:latin typeface="Cambria Math"/>
                            </a:rPr>
                            <m:t>𝑨</m:t>
                          </m:r>
                        </m:den>
                      </m:f>
                      <m:r>
                        <a:rPr lang="en-US" sz="2400" b="1" i="1" smtClean="0">
                          <a:latin typeface="Cambria Math"/>
                        </a:rPr>
                        <m:t>𝒕</m:t>
                      </m:r>
                      <m:r>
                        <a:rPr lang="en-US" sz="2400" b="1" i="1" smtClean="0">
                          <a:latin typeface="Cambria Math"/>
                        </a:rPr>
                        <m:t>+</m:t>
                      </m:r>
                      <m:r>
                        <a:rPr lang="en-US" sz="2400" b="1" i="1" smtClean="0">
                          <a:latin typeface="Cambria Math"/>
                        </a:rPr>
                        <m:t>𝑪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209" y="4387728"/>
                <a:ext cx="5269391" cy="781368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914400" y="5225928"/>
                <a:ext cx="491525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sym typeface="Symbol"/>
                  </a:rPr>
                  <a:t>At t</a:t>
                </a:r>
                <a:r>
                  <a:rPr lang="en-US" sz="2400" b="1" dirty="0" smtClean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/>
                        <a:ea typeface="Cambria Math"/>
                      </a:rPr>
                      <m:t>= </m:t>
                    </m:r>
                  </m:oMath>
                </a14:m>
                <a:r>
                  <a:rPr lang="en-US" sz="2400" b="1" dirty="0" smtClean="0">
                    <a:sym typeface="Symbol"/>
                  </a:rPr>
                  <a:t>0,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/>
                        <a:ea typeface="Cambria Math"/>
                      </a:rPr>
                      <m:t>𝒉</m:t>
                    </m:r>
                    <m:r>
                      <a:rPr lang="en-US" sz="2400" b="1" i="1" smtClean="0">
                        <a:latin typeface="Cambria Math"/>
                        <a:ea typeface="Cambria Math"/>
                      </a:rPr>
                      <m:t>=</m:t>
                    </m:r>
                    <m:r>
                      <a:rPr lang="en-US" sz="2400" b="1" i="1" smtClean="0">
                        <a:latin typeface="Cambria Math"/>
                        <a:ea typeface="Cambria Math"/>
                      </a:rPr>
                      <m:t>𝒉</m:t>
                    </m:r>
                  </m:oMath>
                </a14:m>
                <a:r>
                  <a:rPr lang="en-US" sz="2400" b="1" baseline="-25000" dirty="0" smtClean="0"/>
                  <a:t>0 </a:t>
                </a:r>
                <a:r>
                  <a:rPr lang="en-US" sz="2400" b="1" dirty="0" smtClean="0"/>
                  <a:t>, therefore, </a:t>
                </a:r>
                <a:r>
                  <a:rPr lang="en-US" sz="2400" b="1" i="1" dirty="0" smtClean="0"/>
                  <a:t>C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/>
                        <a:ea typeface="Cambria Math"/>
                      </a:rPr>
                      <m:t>=</m:t>
                    </m:r>
                  </m:oMath>
                </a14:m>
                <a:r>
                  <a:rPr lang="en-US" sz="2400" b="1" i="1" dirty="0" smtClean="0"/>
                  <a:t>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/>
                      </a:rPr>
                      <m:t>𝒍𝒏</m:t>
                    </m:r>
                    <m:r>
                      <a:rPr lang="en-US" sz="2400" b="1" i="1" smtClean="0">
                        <a:latin typeface="Cambria Math"/>
                        <a:ea typeface="Cambria Math"/>
                      </a:rPr>
                      <m:t>𝒉</m:t>
                    </m:r>
                    <m:r>
                      <a:rPr lang="en-US" sz="2400" b="1" i="1" baseline="-25000" smtClean="0">
                        <a:latin typeface="Cambria Math"/>
                        <a:ea typeface="Cambria Math"/>
                      </a:rPr>
                      <m:t>𝟎</m:t>
                    </m:r>
                  </m:oMath>
                </a14:m>
                <a:endParaRPr lang="en-US" sz="2400" b="1" i="1" baseline="-250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5225928"/>
                <a:ext cx="4915256" cy="461665"/>
              </a:xfrm>
              <a:prstGeom prst="rect">
                <a:avLst/>
              </a:prstGeom>
              <a:blipFill rotWithShape="1">
                <a:blip r:embed="rId15"/>
                <a:stretch>
                  <a:fillRect l="-1861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1295400" y="5746735"/>
                <a:ext cx="2489849" cy="730265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/>
                        </a:rPr>
                        <m:t>𝒉</m:t>
                      </m:r>
                      <m:r>
                        <a:rPr lang="en-US" sz="2800" b="1" i="1" smtClean="0">
                          <a:latin typeface="Cambria Math"/>
                        </a:rPr>
                        <m:t>= </m:t>
                      </m:r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/>
                            </a:rPr>
                            <m:t>𝒉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/>
                            </a:rPr>
                            <m:t>𝟎</m:t>
                          </m:r>
                        </m:sub>
                      </m:sSub>
                      <m:sSup>
                        <m:sSup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1" smtClean="0">
                              <a:latin typeface="Cambria Math"/>
                            </a:rPr>
                            <m:t>𝒆</m:t>
                          </m:r>
                        </m:e>
                        <m:sup>
                          <m:r>
                            <a:rPr lang="en-US" sz="2800" b="1" i="1" smtClean="0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1" i="1" smtClean="0">
                                  <a:latin typeface="Cambria Math"/>
                                  <a:ea typeface="Cambria Math"/>
                                </a:rPr>
                                <m:t>𝓕</m:t>
                              </m:r>
                              <m:r>
                                <a:rPr lang="en-US" sz="2800" b="1" i="1" smtClean="0">
                                  <a:latin typeface="Cambria Math"/>
                                  <a:ea typeface="Cambria Math"/>
                                </a:rPr>
                                <m:t>𝝆</m:t>
                              </m:r>
                              <m:r>
                                <a:rPr lang="en-US" sz="2800" b="1" i="1" smtClean="0">
                                  <a:latin typeface="Cambria Math"/>
                                  <a:ea typeface="Cambria Math"/>
                                </a:rPr>
                                <m:t>𝒈</m:t>
                              </m:r>
                            </m:num>
                            <m:den>
                              <m:r>
                                <a:rPr lang="en-US" sz="2800" b="1" i="1" smtClean="0">
                                  <a:latin typeface="Cambria Math"/>
                                </a:rPr>
                                <m:t>𝑨</m:t>
                              </m:r>
                            </m:den>
                          </m:f>
                          <m:r>
                            <a:rPr lang="en-US" sz="2800" b="1" i="1" smtClean="0">
                              <a:latin typeface="Cambria Math"/>
                            </a:rPr>
                            <m:t>𝒕</m:t>
                          </m:r>
                        </m:sup>
                      </m:sSup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5746735"/>
                <a:ext cx="2489849" cy="730265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6135600" y="5063145"/>
                <a:ext cx="2779800" cy="8560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/>
                          <a:ea typeface="Cambria Math"/>
                        </a:rPr>
                        <m:t>∴</m:t>
                      </m:r>
                      <m:r>
                        <a:rPr lang="en-US" sz="2400" b="1" i="1" smtClean="0">
                          <a:latin typeface="Cambria Math"/>
                        </a:rPr>
                        <m:t>𝒍𝒏</m:t>
                      </m:r>
                      <m:f>
                        <m:f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latin typeface="Cambria Math"/>
                            </a:rPr>
                            <m:t>𝒉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latin typeface="Cambria Math"/>
                                </a:rPr>
                                <m:t>𝒉</m:t>
                              </m:r>
                            </m:e>
                            <m:sub>
                              <m:r>
                                <a:rPr lang="en-US" sz="2400" b="1" i="1" smtClean="0">
                                  <a:latin typeface="Cambria Math"/>
                                </a:rPr>
                                <m:t>𝟎</m:t>
                              </m:r>
                            </m:sub>
                          </m:sSub>
                        </m:den>
                      </m:f>
                      <m:r>
                        <a:rPr lang="en-US" sz="2400" b="1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latin typeface="Cambria Math"/>
                              <a:ea typeface="Cambria Math"/>
                            </a:rPr>
                            <m:t>𝓕</m:t>
                          </m:r>
                          <m:r>
                            <a:rPr lang="en-US" sz="2400" b="1" i="1" smtClean="0">
                              <a:latin typeface="Cambria Math"/>
                              <a:ea typeface="Cambria Math"/>
                            </a:rPr>
                            <m:t>𝝆</m:t>
                          </m:r>
                          <m:r>
                            <a:rPr lang="en-US" sz="2400" b="1" i="1" smtClean="0">
                              <a:latin typeface="Cambria Math"/>
                              <a:ea typeface="Cambria Math"/>
                            </a:rPr>
                            <m:t>𝒈</m:t>
                          </m:r>
                          <m:r>
                            <m:rPr>
                              <m:nor/>
                            </m:rPr>
                            <a:rPr lang="en-US" sz="2400" b="1" dirty="0"/>
                            <m:t> </m:t>
                          </m:r>
                        </m:num>
                        <m:den>
                          <m:r>
                            <a:rPr lang="en-US" sz="2400" b="1" i="1" smtClean="0">
                              <a:latin typeface="Cambria Math"/>
                            </a:rPr>
                            <m:t>𝑨</m:t>
                          </m:r>
                        </m:den>
                      </m:f>
                      <m:r>
                        <a:rPr lang="en-US" sz="2400" b="1" i="1" smtClean="0">
                          <a:latin typeface="Cambria Math"/>
                        </a:rPr>
                        <m:t>𝒕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5600" y="5063145"/>
                <a:ext cx="2779800" cy="856004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/>
          <p:cNvSpPr txBox="1"/>
          <p:nvPr/>
        </p:nvSpPr>
        <p:spPr>
          <a:xfrm>
            <a:off x="2362200" y="76200"/>
            <a:ext cx="4549515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b="1" dirty="0" smtClean="0"/>
              <a:t>Emptying of a Water Tank</a:t>
            </a:r>
            <a:endParaRPr lang="en-US" sz="3200" b="1" dirty="0"/>
          </a:p>
        </p:txBody>
      </p:sp>
      <p:sp>
        <p:nvSpPr>
          <p:cNvPr id="9216" name="TextBox 9215"/>
          <p:cNvSpPr txBox="1"/>
          <p:nvPr/>
        </p:nvSpPr>
        <p:spPr>
          <a:xfrm>
            <a:off x="76200" y="5899135"/>
            <a:ext cx="12257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Finally,</a:t>
            </a:r>
            <a:endParaRPr lang="en-US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3790996" y="6099258"/>
                <a:ext cx="5353004" cy="7253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1" i="1">
                        <a:latin typeface="Cambria Math"/>
                        <a:ea typeface="Cambria Math"/>
                      </a:rPr>
                      <m:t>𝓕</m:t>
                    </m:r>
                  </m:oMath>
                </a14:m>
                <a:r>
                  <a:rPr lang="en-US" sz="2400" b="1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2400" b="1" i="1">
                            <a:latin typeface="Cambria Math"/>
                          </a:rPr>
                          <m:t>π</m:t>
                        </m:r>
                        <m:sSup>
                          <m:sSupPr>
                            <m:ctrlPr>
                              <a:rPr lang="el-GR" sz="24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latin typeface="Cambria Math"/>
                              </a:rPr>
                              <m:t>𝒓</m:t>
                            </m:r>
                          </m:e>
                          <m:sup>
                            <m:r>
                              <a:rPr lang="en-US" sz="2400" b="1" i="1">
                                <a:latin typeface="Cambria Math"/>
                              </a:rPr>
                              <m:t>𝟒</m:t>
                            </m:r>
                          </m:sup>
                        </m:sSup>
                      </m:num>
                      <m:den>
                        <m:r>
                          <a:rPr lang="en-US" sz="2400" b="1" i="1">
                            <a:latin typeface="Cambria Math"/>
                          </a:rPr>
                          <m:t>𝟖</m:t>
                        </m:r>
                        <m:r>
                          <m:rPr>
                            <m:sty m:val="p"/>
                          </m:rPr>
                          <a:rPr lang="el-GR" sz="2400" b="1" i="1">
                            <a:latin typeface="Cambria Math"/>
                          </a:rPr>
                          <m:t>η</m:t>
                        </m:r>
                        <m:r>
                          <a:rPr lang="en-US" sz="2400" b="1" i="1">
                            <a:latin typeface="Cambria Math"/>
                          </a:rPr>
                          <m:t>𝒍</m:t>
                        </m:r>
                      </m:den>
                    </m:f>
                    <m:r>
                      <a:rPr lang="en-US" sz="2400" b="1" i="1">
                        <a:latin typeface="Cambria Math"/>
                      </a:rPr>
                      <m:t> </m:t>
                    </m:r>
                  </m:oMath>
                </a14:m>
                <a:r>
                  <a:rPr lang="en-US" sz="2400" b="1" dirty="0" smtClean="0"/>
                  <a:t> is called the “flow” conductance</a:t>
                </a:r>
                <a:endParaRPr lang="en-US" sz="2400" b="1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0996" y="6099258"/>
                <a:ext cx="5353004" cy="725391"/>
              </a:xfrm>
              <a:prstGeom prst="rect">
                <a:avLst/>
              </a:prstGeom>
              <a:blipFill rotWithShape="1">
                <a:blip r:embed="rId18"/>
                <a:stretch>
                  <a:fillRect r="-911" b="-1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2734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5" grpId="0"/>
      <p:bldP spid="14" grpId="0"/>
      <p:bldP spid="20" grpId="0"/>
      <p:bldP spid="21" grpId="0"/>
      <p:bldP spid="22" grpId="0"/>
      <p:bldP spid="25" grpId="0"/>
      <p:bldP spid="24" grpId="0" animBg="1"/>
      <p:bldP spid="27" grpId="0"/>
      <p:bldP spid="9216" grpId="0"/>
      <p:bldP spid="3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89048" y="609600"/>
            <a:ext cx="3599666" cy="2743200"/>
            <a:chOff x="89048" y="609600"/>
            <a:chExt cx="3599666" cy="2743200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28"/>
            <a:stretch/>
          </p:blipFill>
          <p:spPr bwMode="auto">
            <a:xfrm>
              <a:off x="304800" y="609600"/>
              <a:ext cx="3289415" cy="2743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89048" y="1143000"/>
                  <a:ext cx="444352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  <a:ea typeface="Cambria Math"/>
                        </a:rPr>
                        <m:t>𝒉</m:t>
                      </m:r>
                    </m:oMath>
                  </a14:m>
                  <a:r>
                    <a:rPr lang="en-US" b="1" baseline="-25000" dirty="0" smtClean="0"/>
                    <a:t>0 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048" y="1143000"/>
                  <a:ext cx="444352" cy="369332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91394" y="1600200"/>
                  <a:ext cx="365806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  <a:ea typeface="Cambria Math"/>
                        </a:rPr>
                        <m:t>𝒉</m:t>
                      </m:r>
                    </m:oMath>
                  </a14:m>
                  <a:r>
                    <a:rPr lang="en-US" b="1" baseline="-25000" dirty="0" smtClean="0"/>
                    <a:t> 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394" y="1600200"/>
                  <a:ext cx="365806" cy="369332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1043162" y="609600"/>
                  <a:ext cx="564514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/>
                                <a:ea typeface="Cambria Math"/>
                              </a:rPr>
                              <m:t>𝒑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/>
                                <a:ea typeface="Cambria Math"/>
                              </a:rPr>
                              <m:t>𝒂𝒕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3162" y="609600"/>
                  <a:ext cx="564514" cy="369332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b="-49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3124200" y="2907268"/>
                  <a:ext cx="564514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/>
                                <a:ea typeface="Cambria Math"/>
                              </a:rPr>
                              <m:t>𝒑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/>
                                <a:ea typeface="Cambria Math"/>
                              </a:rPr>
                              <m:t>𝒂𝒕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24200" y="2907268"/>
                  <a:ext cx="564514" cy="369332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b="-49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1261825" y="2831068"/>
                  <a:ext cx="490775" cy="369332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/>
                                <a:ea typeface="Cambria Math"/>
                              </a:rPr>
                              <m:t>𝒑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/>
                                <a:ea typeface="Cambria Math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61825" y="2831068"/>
                  <a:ext cx="490775" cy="369332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b="-49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" name="TextBox 8"/>
          <p:cNvSpPr txBox="1"/>
          <p:nvPr/>
        </p:nvSpPr>
        <p:spPr>
          <a:xfrm>
            <a:off x="2362200" y="76200"/>
            <a:ext cx="4549515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b="1" dirty="0" smtClean="0"/>
              <a:t>Emptying of a Water Tank</a:t>
            </a:r>
            <a:endParaRPr lang="en-US" sz="3200" b="1" dirty="0"/>
          </a:p>
        </p:txBody>
      </p:sp>
      <p:grpSp>
        <p:nvGrpSpPr>
          <p:cNvPr id="17" name="Group 16"/>
          <p:cNvGrpSpPr/>
          <p:nvPr/>
        </p:nvGrpSpPr>
        <p:grpSpPr>
          <a:xfrm>
            <a:off x="5181600" y="794266"/>
            <a:ext cx="3429000" cy="2927866"/>
            <a:chOff x="5181600" y="794266"/>
            <a:chExt cx="3429000" cy="2927866"/>
          </a:xfrm>
        </p:grpSpPr>
        <p:pic>
          <p:nvPicPr>
            <p:cNvPr id="10242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3067" y="794266"/>
              <a:ext cx="3367533" cy="28346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5270648" y="1066800"/>
                  <a:ext cx="444352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  <a:ea typeface="Cambria Math"/>
                        </a:rPr>
                        <m:t>𝒉</m:t>
                      </m:r>
                    </m:oMath>
                  </a14:m>
                  <a:r>
                    <a:rPr lang="en-US" b="1" baseline="-25000" dirty="0" smtClean="0"/>
                    <a:t>0 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70648" y="1066800"/>
                  <a:ext cx="444352" cy="369332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 b="-1967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5181600" y="1648988"/>
                  <a:ext cx="461665" cy="147521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vert="vert270" wrap="none" rtlCol="0">
                  <a:spAutoFit/>
                </a:bodyPr>
                <a:lstStyle/>
                <a:p>
                  <a:r>
                    <a:rPr lang="en-US" b="1" dirty="0" smtClean="0">
                      <a:ea typeface="Cambria Math"/>
                    </a:rPr>
                    <a:t>Water level, </a:t>
                  </a:r>
                  <a14:m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  <a:ea typeface="Cambria Math"/>
                        </a:rPr>
                        <m:t>𝒉</m:t>
                      </m:r>
                    </m:oMath>
                  </a14:m>
                  <a:r>
                    <a:rPr lang="en-US" b="1" baseline="-25000" dirty="0" smtClean="0"/>
                    <a:t> 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81600" y="1648988"/>
                  <a:ext cx="461665" cy="1475212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 r="-9211" b="-619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" name="Straight Arrow Connector 13"/>
            <p:cNvCxnSpPr/>
            <p:nvPr/>
          </p:nvCxnSpPr>
          <p:spPr>
            <a:xfrm flipV="1">
              <a:off x="5662190" y="1861066"/>
              <a:ext cx="0" cy="1046202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6718791" y="3352800"/>
                  <a:ext cx="901209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vert="horz" wrap="none" rtlCol="0">
                  <a:spAutoFit/>
                </a:bodyPr>
                <a:lstStyle/>
                <a:p>
                  <a:r>
                    <a:rPr lang="en-US" b="1" dirty="0" smtClean="0">
                      <a:ea typeface="Cambria Math"/>
                    </a:rPr>
                    <a:t>Time, </a:t>
                  </a:r>
                  <a14:m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  <a:ea typeface="Cambria Math"/>
                        </a:rPr>
                        <m:t>𝒕</m:t>
                      </m:r>
                    </m:oMath>
                  </a14:m>
                  <a:r>
                    <a:rPr lang="en-US" b="1" baseline="-25000" dirty="0" smtClean="0"/>
                    <a:t> 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18791" y="3352800"/>
                  <a:ext cx="901209" cy="369332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 l="-5405" t="-8197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6096000" y="777867"/>
                <a:ext cx="2489849" cy="730265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/>
                        </a:rPr>
                        <m:t>𝒉</m:t>
                      </m:r>
                      <m:r>
                        <a:rPr lang="en-US" sz="2800" b="1" i="1" smtClean="0">
                          <a:latin typeface="Cambria Math"/>
                        </a:rPr>
                        <m:t>= </m:t>
                      </m:r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/>
                            </a:rPr>
                            <m:t>𝒉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/>
                            </a:rPr>
                            <m:t>𝟎</m:t>
                          </m:r>
                        </m:sub>
                      </m:sSub>
                      <m:sSup>
                        <m:sSup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1" smtClean="0">
                              <a:latin typeface="Cambria Math"/>
                            </a:rPr>
                            <m:t>𝒆</m:t>
                          </m:r>
                        </m:e>
                        <m:sup>
                          <m:r>
                            <a:rPr lang="en-US" sz="2800" b="1" i="1" smtClean="0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1" i="1" smtClean="0">
                                  <a:latin typeface="Cambria Math"/>
                                  <a:ea typeface="Cambria Math"/>
                                </a:rPr>
                                <m:t>𝓕</m:t>
                              </m:r>
                              <m:r>
                                <a:rPr lang="en-US" sz="2800" b="1" i="1" smtClean="0">
                                  <a:latin typeface="Cambria Math"/>
                                  <a:ea typeface="Cambria Math"/>
                                </a:rPr>
                                <m:t>𝝆</m:t>
                              </m:r>
                              <m:r>
                                <a:rPr lang="en-US" sz="2800" b="1" i="1" smtClean="0">
                                  <a:latin typeface="Cambria Math"/>
                                  <a:ea typeface="Cambria Math"/>
                                </a:rPr>
                                <m:t>𝒈</m:t>
                              </m:r>
                            </m:num>
                            <m:den>
                              <m:r>
                                <a:rPr lang="en-US" sz="2800" b="1" i="1" smtClean="0">
                                  <a:latin typeface="Cambria Math"/>
                                </a:rPr>
                                <m:t>𝑨</m:t>
                              </m:r>
                            </m:den>
                          </m:f>
                          <m:r>
                            <a:rPr lang="en-US" sz="2800" b="1" i="1" smtClean="0">
                              <a:latin typeface="Cambria Math"/>
                            </a:rPr>
                            <m:t>𝒕</m:t>
                          </m:r>
                        </m:sup>
                      </m:sSup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777867"/>
                <a:ext cx="2489849" cy="730265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215350" y="4215825"/>
                <a:ext cx="3280450" cy="584775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 marL="285750" indent="-285750">
                  <a:buFont typeface="Arial" pitchFamily="34" charset="0"/>
                  <a:buChar char="•"/>
                </a:pPr>
                <a:r>
                  <a:rPr lang="en-US" sz="3200" b="1" dirty="0" smtClean="0"/>
                  <a:t>As t </a:t>
                </a:r>
                <a14:m>
                  <m:oMath xmlns:m="http://schemas.openxmlformats.org/officeDocument/2006/math">
                    <m:r>
                      <a:rPr lang="en-US" sz="3200" b="1" i="0" smtClean="0">
                        <a:latin typeface="Cambria Math"/>
                        <a:ea typeface="Cambria Math"/>
                      </a:rPr>
                      <m:t>→</m:t>
                    </m:r>
                    <m:r>
                      <a:rPr lang="en-US" sz="3200" b="1" i="1" smtClean="0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sz="3200" b="1" dirty="0" smtClean="0">
                    <a:sym typeface="Symbol"/>
                  </a:rPr>
                  <a:t>,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latin typeface="Cambria Math"/>
                        <a:ea typeface="Cambria Math"/>
                      </a:rPr>
                      <m:t>𝒉</m:t>
                    </m:r>
                    <m:r>
                      <a:rPr lang="en-US" sz="3200" b="1" i="0" smtClean="0">
                        <a:latin typeface="Cambria Math"/>
                        <a:ea typeface="Cambria Math"/>
                      </a:rPr>
                      <m:t>→</m:t>
                    </m:r>
                    <m:r>
                      <a:rPr lang="en-US" sz="3200" b="1" i="0" smtClean="0">
                        <a:latin typeface="Cambria Math"/>
                        <a:ea typeface="Cambria Math"/>
                      </a:rPr>
                      <m:t>𝟎</m:t>
                    </m:r>
                  </m:oMath>
                </a14:m>
                <a:r>
                  <a:rPr lang="en-US" sz="3200" b="1" baseline="-25000" dirty="0" smtClean="0"/>
                  <a:t> </a:t>
                </a: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5350" y="4215825"/>
                <a:ext cx="3280450" cy="584775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228600" y="3530025"/>
            <a:ext cx="3607847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3200" b="1" dirty="0" smtClean="0"/>
              <a:t>Exponential Decay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2382375" y="4876800"/>
                <a:ext cx="4932825" cy="803618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 marL="285750" indent="-285750">
                  <a:buFont typeface="Arial" pitchFamily="34" charset="0"/>
                  <a:buChar char="•"/>
                </a:pPr>
                <a:r>
                  <a:rPr lang="en-US" sz="3200" b="1" dirty="0" smtClean="0"/>
                  <a:t>At t = A/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latin typeface="Cambria Math"/>
                        <a:ea typeface="Cambria Math"/>
                      </a:rPr>
                      <m:t>𝓕</m:t>
                    </m:r>
                    <m:r>
                      <a:rPr lang="en-US" sz="3200" b="1" i="1" smtClean="0">
                        <a:latin typeface="Cambria Math"/>
                        <a:ea typeface="Cambria Math"/>
                      </a:rPr>
                      <m:t>𝝆</m:t>
                    </m:r>
                  </m:oMath>
                </a14:m>
                <a:r>
                  <a:rPr lang="en-US" sz="3200" b="1" dirty="0" smtClean="0"/>
                  <a:t>g = </a:t>
                </a:r>
                <a:r>
                  <a:rPr lang="en-US" sz="3200" b="1" dirty="0" smtClean="0">
                    <a:sym typeface="Symbol"/>
                  </a:rPr>
                  <a:t>,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latin typeface="Cambria Math"/>
                        <a:ea typeface="Cambria Math"/>
                      </a:rPr>
                      <m:t>𝒉</m:t>
                    </m:r>
                    <m:r>
                      <a:rPr lang="en-US" sz="3200" b="1" i="1" smtClean="0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en-US" sz="3200" b="1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en-US" sz="3200" b="1" i="1" smtClean="0">
                            <a:latin typeface="Cambria Math"/>
                            <a:ea typeface="Cambria Math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latin typeface="Cambria Math"/>
                            <a:ea typeface="Cambria Math"/>
                          </a:rPr>
                          <m:t>𝒆</m:t>
                        </m:r>
                      </m:den>
                    </m:f>
                    <m:r>
                      <a:rPr lang="en-US" sz="3200" b="1" i="1" smtClean="0">
                        <a:latin typeface="Cambria Math"/>
                        <a:ea typeface="Cambria Math"/>
                      </a:rPr>
                      <m:t>𝒉</m:t>
                    </m:r>
                  </m:oMath>
                </a14:m>
                <a:r>
                  <a:rPr lang="en-US" sz="3200" b="1" baseline="-25000" dirty="0" smtClean="0"/>
                  <a:t>0 </a:t>
                </a:r>
                <a:endParaRPr lang="en-US" sz="3200" b="1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2375" y="4876800"/>
                <a:ext cx="4932825" cy="803618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ight Arrow 18"/>
          <p:cNvSpPr/>
          <p:nvPr/>
        </p:nvSpPr>
        <p:spPr>
          <a:xfrm rot="2147440">
            <a:off x="-136344" y="4993206"/>
            <a:ext cx="3155314" cy="7314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Observations</a:t>
            </a:r>
            <a:endParaRPr lang="en-US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3296775" y="5749582"/>
                <a:ext cx="4289957" cy="803618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 marL="285750" indent="-285750">
                  <a:buFont typeface="Arial" pitchFamily="34" charset="0"/>
                  <a:buChar char="•"/>
                </a:pPr>
                <a:r>
                  <a:rPr lang="en-US" sz="3200" b="1" dirty="0" smtClean="0"/>
                  <a:t>At t =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latin typeface="Cambria Math"/>
                        <a:ea typeface="Cambria Math"/>
                      </a:rPr>
                      <m:t>𝒏</m:t>
                    </m:r>
                  </m:oMath>
                </a14:m>
                <a:r>
                  <a:rPr lang="en-US" sz="3200" b="1" dirty="0" smtClean="0">
                    <a:sym typeface="Symbol"/>
                  </a:rPr>
                  <a:t>,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latin typeface="Cambria Math"/>
                        <a:ea typeface="Cambria Math"/>
                      </a:rPr>
                      <m:t>𝒉</m:t>
                    </m:r>
                    <m:r>
                      <a:rPr lang="en-US" sz="3200" b="1" i="1" smtClean="0">
                        <a:latin typeface="Cambria Math"/>
                        <a:ea typeface="Cambria Math"/>
                      </a:rPr>
                      <m:t>=</m:t>
                    </m:r>
                    <m:sSup>
                      <m:sSupPr>
                        <m:ctrlPr>
                          <a:rPr lang="en-US" sz="3200" b="1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3200" b="1" i="1" smtClean="0">
                            <a:latin typeface="Cambria Math"/>
                            <a:ea typeface="Cambria Math"/>
                          </a:rPr>
                          <m:t>(</m:t>
                        </m:r>
                        <m:f>
                          <m:f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en-US" sz="3200" b="1" i="1" smtClean="0">
                                <a:latin typeface="Cambria Math"/>
                                <a:ea typeface="Cambria Math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3200" b="1" i="1" smtClean="0">
                                <a:latin typeface="Cambria Math"/>
                                <a:ea typeface="Cambria Math"/>
                              </a:rPr>
                              <m:t>𝒆</m:t>
                            </m:r>
                          </m:den>
                        </m:f>
                        <m:r>
                          <a:rPr lang="en-US" sz="3200" b="1" i="1" smtClean="0">
                            <a:latin typeface="Cambria Math"/>
                            <a:ea typeface="Cambria Math"/>
                          </a:rPr>
                          <m:t>)</m:t>
                        </m:r>
                      </m:e>
                      <m:sup>
                        <m:r>
                          <a:rPr lang="en-US" sz="3200" b="1" i="1" smtClean="0">
                            <a:latin typeface="Cambria Math"/>
                            <a:ea typeface="Cambria Math"/>
                          </a:rPr>
                          <m:t>𝒏</m:t>
                        </m:r>
                      </m:sup>
                    </m:sSup>
                    <m:r>
                      <a:rPr lang="en-US" sz="3200" b="1" i="1" smtClean="0">
                        <a:latin typeface="Cambria Math"/>
                        <a:ea typeface="Cambria Math"/>
                      </a:rPr>
                      <m:t> </m:t>
                    </m:r>
                    <m:r>
                      <a:rPr lang="en-US" sz="3200" b="1" i="1" smtClean="0">
                        <a:latin typeface="Cambria Math"/>
                        <a:ea typeface="Cambria Math"/>
                      </a:rPr>
                      <m:t>𝒉</m:t>
                    </m:r>
                  </m:oMath>
                </a14:m>
                <a:r>
                  <a:rPr lang="en-US" sz="3200" b="1" baseline="-25000" dirty="0" smtClean="0"/>
                  <a:t>0 </a:t>
                </a:r>
                <a:endParaRPr lang="en-US" sz="3200" b="1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6775" y="5749582"/>
                <a:ext cx="4289957" cy="803618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/>
          <p:cNvSpPr txBox="1"/>
          <p:nvPr/>
        </p:nvSpPr>
        <p:spPr>
          <a:xfrm>
            <a:off x="5334000" y="3886200"/>
            <a:ext cx="3255058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b="1" dirty="0" smtClean="0">
                <a:sym typeface="Symbol"/>
              </a:rPr>
              <a:t> : relaxation time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57280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20" grpId="0" animBg="1"/>
      <p:bldP spid="21" grpId="0" animBg="1"/>
      <p:bldP spid="19" grpId="0" animBg="1"/>
      <p:bldP spid="23" grpId="0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" y="1371600"/>
            <a:ext cx="2926080" cy="2332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760" y="1447800"/>
            <a:ext cx="3291840" cy="2167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7176" y="914400"/>
            <a:ext cx="3459024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 smtClean="0"/>
              <a:t>Emptying of a Water Tank</a:t>
            </a: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40743" y="76200"/>
            <a:ext cx="8750857" cy="55399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000" b="1" dirty="0" smtClean="0"/>
              <a:t>Processes where rate becomes less and less over time</a:t>
            </a:r>
            <a:endParaRPr lang="en-US" sz="3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380176" y="914400"/>
            <a:ext cx="3497881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 smtClean="0"/>
              <a:t>Discharging of a Capacitor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990409" y="3957935"/>
            <a:ext cx="2514791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 smtClean="0"/>
              <a:t>Radioactive Decay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471098" y="3957935"/>
            <a:ext cx="3368102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 smtClean="0"/>
              <a:t>Cooling of a warm object</a:t>
            </a:r>
            <a:endParaRPr lang="en-US" sz="2400" b="1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4616171" y="762000"/>
            <a:ext cx="0" cy="601980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6201" y="3729335"/>
            <a:ext cx="8915399" cy="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50" name="Picture 6" descr="http://www.esrl.noaa.gov/gmd/outreach/isotopes/images/beta_deca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1"/>
            <a:ext cx="4572000" cy="215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495800"/>
            <a:ext cx="3657600" cy="23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033971" y="1644528"/>
                <a:ext cx="2547429" cy="7938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/>
                          <a:ea typeface="Cambria Math"/>
                        </a:rPr>
                        <m:t>∴ </m:t>
                      </m:r>
                      <m:f>
                        <m:f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latin typeface="Cambria Math"/>
                            </a:rPr>
                            <m:t>𝒅𝒉</m:t>
                          </m:r>
                        </m:num>
                        <m:den>
                          <m:r>
                            <a:rPr lang="en-US" sz="2400" b="1" i="1" smtClean="0">
                              <a:latin typeface="Cambria Math"/>
                            </a:rPr>
                            <m:t>𝒅𝒕</m:t>
                          </m:r>
                        </m:den>
                      </m:f>
                      <m:r>
                        <a:rPr lang="en-US" sz="2400" b="1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latin typeface="Cambria Math"/>
                              <a:ea typeface="Cambria Math"/>
                            </a:rPr>
                            <m:t>𝓕</m:t>
                          </m:r>
                          <m:r>
                            <a:rPr lang="en-US" sz="2400" b="1" i="1" smtClean="0">
                              <a:latin typeface="Cambria Math"/>
                              <a:ea typeface="Cambria Math"/>
                            </a:rPr>
                            <m:t>𝝆</m:t>
                          </m:r>
                          <m:r>
                            <a:rPr lang="en-US" sz="2400" b="1" i="1" smtClean="0">
                              <a:latin typeface="Cambria Math"/>
                              <a:ea typeface="Cambria Math"/>
                            </a:rPr>
                            <m:t>𝒈𝒉</m:t>
                          </m:r>
                          <m:r>
                            <m:rPr>
                              <m:nor/>
                            </m:rPr>
                            <a:rPr lang="en-US" sz="2400" b="1" dirty="0"/>
                            <m:t> </m:t>
                          </m:r>
                        </m:num>
                        <m:den>
                          <m:r>
                            <a:rPr lang="en-US" sz="2400" b="1" i="1" smtClean="0">
                              <a:latin typeface="Cambria Math"/>
                            </a:rPr>
                            <m:t>𝑨</m:t>
                          </m:r>
                        </m:den>
                      </m:f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971" y="1644528"/>
                <a:ext cx="2547429" cy="79387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381000" y="2590800"/>
                <a:ext cx="4037131" cy="7253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1" i="1">
                        <a:latin typeface="Cambria Math"/>
                        <a:ea typeface="Cambria Math"/>
                      </a:rPr>
                      <m:t>𝓕</m:t>
                    </m:r>
                  </m:oMath>
                </a14:m>
                <a:r>
                  <a:rPr lang="en-US" sz="2400" b="1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2400" b="1" i="1">
                            <a:latin typeface="Cambria Math"/>
                          </a:rPr>
                          <m:t>π</m:t>
                        </m:r>
                        <m:sSup>
                          <m:sSupPr>
                            <m:ctrlPr>
                              <a:rPr lang="el-GR" sz="24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latin typeface="Cambria Math"/>
                              </a:rPr>
                              <m:t>𝒓</m:t>
                            </m:r>
                          </m:e>
                          <m:sup>
                            <m:r>
                              <a:rPr lang="en-US" sz="2400" b="1" i="1">
                                <a:latin typeface="Cambria Math"/>
                              </a:rPr>
                              <m:t>𝟒</m:t>
                            </m:r>
                          </m:sup>
                        </m:sSup>
                      </m:num>
                      <m:den>
                        <m:r>
                          <a:rPr lang="en-US" sz="2400" b="1" i="1">
                            <a:latin typeface="Cambria Math"/>
                          </a:rPr>
                          <m:t>𝟖</m:t>
                        </m:r>
                        <m:r>
                          <m:rPr>
                            <m:sty m:val="p"/>
                          </m:rPr>
                          <a:rPr lang="el-GR" sz="2400" b="1" i="1">
                            <a:latin typeface="Cambria Math"/>
                          </a:rPr>
                          <m:t>η</m:t>
                        </m:r>
                        <m:r>
                          <a:rPr lang="en-US" sz="2400" b="1" i="1">
                            <a:latin typeface="Cambria Math"/>
                          </a:rPr>
                          <m:t>𝒍</m:t>
                        </m:r>
                      </m:den>
                    </m:f>
                    <m:r>
                      <a:rPr lang="en-US" sz="2400" b="1" i="1">
                        <a:latin typeface="Cambria Math"/>
                      </a:rPr>
                      <m:t> </m:t>
                    </m:r>
                  </m:oMath>
                </a14:m>
                <a:r>
                  <a:rPr lang="en-US" sz="2400" b="1" dirty="0" smtClean="0"/>
                  <a:t> is “flow” conductance</a:t>
                </a:r>
                <a:endParaRPr lang="en-US" sz="2400" b="1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2590800"/>
                <a:ext cx="4037131" cy="725391"/>
              </a:xfrm>
              <a:prstGeom prst="rect">
                <a:avLst/>
              </a:prstGeom>
              <a:blipFill rotWithShape="1">
                <a:blip r:embed="rId7"/>
                <a:stretch>
                  <a:fillRect r="-1662" b="-1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219200" y="4540128"/>
                <a:ext cx="2052100" cy="7938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/>
                          <a:ea typeface="Cambria Math"/>
                        </a:rPr>
                        <m:t>∴ </m:t>
                      </m:r>
                      <m:f>
                        <m:f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latin typeface="Cambria Math"/>
                            </a:rPr>
                            <m:t>𝒅𝑵</m:t>
                          </m:r>
                        </m:num>
                        <m:den>
                          <m:r>
                            <a:rPr lang="en-US" sz="2400" b="1" i="1" smtClean="0">
                              <a:latin typeface="Cambria Math"/>
                            </a:rPr>
                            <m:t>𝒅𝒕</m:t>
                          </m:r>
                        </m:den>
                      </m:f>
                      <m:r>
                        <a:rPr lang="en-US" sz="2400" b="1" i="1" smtClean="0">
                          <a:latin typeface="Cambria Math"/>
                        </a:rPr>
                        <m:t>=−</m:t>
                      </m:r>
                      <m:r>
                        <a:rPr lang="en-US" sz="2400" b="1" i="1" smtClean="0">
                          <a:latin typeface="Cambria Math"/>
                          <a:ea typeface="Cambria Math"/>
                        </a:rPr>
                        <m:t>𝝀</m:t>
                      </m:r>
                      <m:r>
                        <a:rPr lang="en-US" sz="2400" b="1" i="1" smtClean="0">
                          <a:latin typeface="Cambria Math"/>
                        </a:rPr>
                        <m:t>𝑵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4540128"/>
                <a:ext cx="2052100" cy="793872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1191452" y="5562600"/>
            <a:ext cx="2008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ym typeface="Symbol"/>
              </a:rPr>
              <a:t> is decay rate</a:t>
            </a:r>
            <a:endParaRPr lang="en-US" sz="2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124200" y="6096000"/>
            <a:ext cx="10486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ym typeface="Symbol"/>
              </a:rPr>
              <a:t>t</a:t>
            </a:r>
            <a:r>
              <a:rPr lang="en-US" sz="2400" b="1" baseline="-25000" dirty="0" smtClean="0">
                <a:sym typeface="Symbol"/>
              </a:rPr>
              <a:t>1/2</a:t>
            </a:r>
            <a:r>
              <a:rPr lang="en-US" sz="2400" b="1" dirty="0" smtClean="0">
                <a:sym typeface="Symbol"/>
              </a:rPr>
              <a:t> = </a:t>
            </a:r>
            <a:endParaRPr 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791200" y="2041464"/>
                <a:ext cx="2043573" cy="7938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latin typeface="Cambria Math"/>
                            </a:rPr>
                            <m:t>𝒅𝑸</m:t>
                          </m:r>
                        </m:num>
                        <m:den>
                          <m:r>
                            <a:rPr lang="en-US" sz="2400" b="1" i="1" smtClean="0">
                              <a:latin typeface="Cambria Math"/>
                            </a:rPr>
                            <m:t>𝒅𝒕</m:t>
                          </m:r>
                        </m:den>
                      </m:f>
                      <m:r>
                        <a:rPr lang="en-US" sz="2400" b="1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1" smtClean="0">
                              <a:latin typeface="Cambria Math"/>
                            </a:rPr>
                            <m:t>𝑹𝑪</m:t>
                          </m:r>
                        </m:den>
                      </m:f>
                      <m:r>
                        <a:rPr lang="en-US" sz="2400" b="1" i="1" smtClean="0">
                          <a:latin typeface="Cambria Math"/>
                        </a:rPr>
                        <m:t>𝑸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1200" y="2041464"/>
                <a:ext cx="2043573" cy="793872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4807467" y="3048000"/>
            <a:ext cx="4260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ym typeface="Symbol"/>
              </a:rPr>
              <a:t> = RC </a:t>
            </a:r>
            <a:r>
              <a:rPr lang="en-US" sz="2400" b="1" dirty="0">
                <a:sym typeface="Symbol"/>
              </a:rPr>
              <a:t> </a:t>
            </a:r>
            <a:r>
              <a:rPr lang="en-US" sz="2400" b="1" dirty="0" smtClean="0">
                <a:sym typeface="Symbol"/>
              </a:rPr>
              <a:t>  discharge time constant</a:t>
            </a:r>
            <a:endParaRPr 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757627" y="4572000"/>
                <a:ext cx="2624373" cy="7938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latin typeface="Cambria Math"/>
                            </a:rPr>
                            <m:t>𝒅𝑻</m:t>
                          </m:r>
                        </m:num>
                        <m:den>
                          <m:r>
                            <a:rPr lang="en-US" sz="2400" b="1" i="1" smtClean="0">
                              <a:latin typeface="Cambria Math"/>
                            </a:rPr>
                            <m:t>𝒅𝒕</m:t>
                          </m:r>
                        </m:den>
                      </m:f>
                      <m:r>
                        <a:rPr lang="en-US" sz="2400" b="1" i="1" smtClean="0">
                          <a:latin typeface="Cambria Math"/>
                        </a:rPr>
                        <m:t>=−</m:t>
                      </m:r>
                      <m:r>
                        <a:rPr lang="el-GR" sz="2400" b="1" i="1" smtClean="0">
                          <a:latin typeface="Cambria Math"/>
                          <a:ea typeface="Cambria Math"/>
                        </a:rPr>
                        <m:t>𝜩</m:t>
                      </m:r>
                      <m:r>
                        <a:rPr lang="en-US" sz="2400" b="1" i="1" smtClean="0">
                          <a:latin typeface="Cambria Math"/>
                        </a:rPr>
                        <m:t>(</m:t>
                      </m:r>
                      <m:r>
                        <a:rPr lang="en-US" sz="2400" b="1" i="1" smtClean="0">
                          <a:latin typeface="Cambria Math"/>
                        </a:rPr>
                        <m:t>𝑻</m:t>
                      </m:r>
                      <m:r>
                        <a:rPr lang="en-US" sz="2400" b="1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/>
                            </a:rPr>
                            <m:t>𝑻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/>
                            </a:rPr>
                            <m:t>𝒂</m:t>
                          </m:r>
                        </m:sub>
                      </m:sSub>
                      <m:r>
                        <a:rPr lang="en-US" sz="2400" b="1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7627" y="4572000"/>
                <a:ext cx="2624373" cy="793872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883667" y="5410200"/>
                <a:ext cx="4184133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l-GR" sz="2400" b="1" i="1">
                        <a:latin typeface="Cambria Math"/>
                        <a:ea typeface="Cambria Math"/>
                      </a:rPr>
                      <m:t>𝜩</m:t>
                    </m:r>
                    <m:r>
                      <a:rPr lang="el-GR" sz="2400" b="1" i="1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sz="2400" b="1" dirty="0" smtClean="0"/>
                  <a:t>depends on size, shape, specific heat, surface condition of an object, etc.</a:t>
                </a:r>
                <a:endParaRPr lang="en-US" sz="2400" b="1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3667" y="5410200"/>
                <a:ext cx="4184133" cy="1200329"/>
              </a:xfrm>
              <a:prstGeom prst="rect">
                <a:avLst/>
              </a:prstGeom>
              <a:blipFill rotWithShape="1">
                <a:blip r:embed="rId11"/>
                <a:stretch>
                  <a:fillRect l="-2183" t="-4082" r="-1747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0681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4" grpId="0"/>
      <p:bldP spid="19" grpId="0"/>
      <p:bldP spid="5" grpId="0"/>
      <p:bldP spid="6" grpId="0"/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7176" y="914400"/>
            <a:ext cx="3459024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 smtClean="0"/>
              <a:t>Emptying of a Water Tank</a:t>
            </a: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40743" y="76200"/>
            <a:ext cx="8750857" cy="55399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000" b="1" dirty="0" smtClean="0"/>
              <a:t>Processes where rate becomes less and less over time</a:t>
            </a:r>
            <a:endParaRPr lang="en-US" sz="3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380176" y="914400"/>
            <a:ext cx="3497881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 smtClean="0"/>
              <a:t>Discharging of a Capacitor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990409" y="3957935"/>
            <a:ext cx="2514791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 smtClean="0"/>
              <a:t>Radioactive Decay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471098" y="3957935"/>
            <a:ext cx="3368102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 smtClean="0"/>
              <a:t>Cooling of a warm object</a:t>
            </a:r>
            <a:endParaRPr lang="en-US" sz="2400" b="1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4616171" y="762000"/>
            <a:ext cx="0" cy="601980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6201" y="3729335"/>
            <a:ext cx="8915399" cy="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033971" y="1644528"/>
                <a:ext cx="2547429" cy="7938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/>
                          <a:ea typeface="Cambria Math"/>
                        </a:rPr>
                        <m:t>∴ </m:t>
                      </m:r>
                      <m:f>
                        <m:f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latin typeface="Cambria Math"/>
                            </a:rPr>
                            <m:t>𝒅𝒉</m:t>
                          </m:r>
                        </m:num>
                        <m:den>
                          <m:r>
                            <a:rPr lang="en-US" sz="2400" b="1" i="1" smtClean="0">
                              <a:latin typeface="Cambria Math"/>
                            </a:rPr>
                            <m:t>𝒅𝒕</m:t>
                          </m:r>
                        </m:den>
                      </m:f>
                      <m:r>
                        <a:rPr lang="en-US" sz="2400" b="1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latin typeface="Cambria Math"/>
                              <a:ea typeface="Cambria Math"/>
                            </a:rPr>
                            <m:t>𝓕</m:t>
                          </m:r>
                          <m:r>
                            <a:rPr lang="en-US" sz="2400" b="1" i="1" smtClean="0">
                              <a:latin typeface="Cambria Math"/>
                              <a:ea typeface="Cambria Math"/>
                            </a:rPr>
                            <m:t>𝝆</m:t>
                          </m:r>
                          <m:r>
                            <a:rPr lang="en-US" sz="2400" b="1" i="1" smtClean="0">
                              <a:latin typeface="Cambria Math"/>
                              <a:ea typeface="Cambria Math"/>
                            </a:rPr>
                            <m:t>𝒈𝒉</m:t>
                          </m:r>
                          <m:r>
                            <m:rPr>
                              <m:nor/>
                            </m:rPr>
                            <a:rPr lang="en-US" sz="2400" b="1" dirty="0"/>
                            <m:t> </m:t>
                          </m:r>
                        </m:num>
                        <m:den>
                          <m:r>
                            <a:rPr lang="en-US" sz="2400" b="1" i="1" smtClean="0">
                              <a:latin typeface="Cambria Math"/>
                            </a:rPr>
                            <m:t>𝑨</m:t>
                          </m:r>
                        </m:den>
                      </m:f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971" y="1644528"/>
                <a:ext cx="2547429" cy="793872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381000" y="2590800"/>
                <a:ext cx="4037131" cy="7253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1" i="1">
                        <a:latin typeface="Cambria Math"/>
                        <a:ea typeface="Cambria Math"/>
                      </a:rPr>
                      <m:t>𝓕</m:t>
                    </m:r>
                  </m:oMath>
                </a14:m>
                <a:r>
                  <a:rPr lang="en-US" sz="2400" b="1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2400" b="1" i="1">
                            <a:latin typeface="Cambria Math"/>
                          </a:rPr>
                          <m:t>π</m:t>
                        </m:r>
                        <m:sSup>
                          <m:sSupPr>
                            <m:ctrlPr>
                              <a:rPr lang="el-GR" sz="24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latin typeface="Cambria Math"/>
                              </a:rPr>
                              <m:t>𝒓</m:t>
                            </m:r>
                          </m:e>
                          <m:sup>
                            <m:r>
                              <a:rPr lang="en-US" sz="2400" b="1" i="1">
                                <a:latin typeface="Cambria Math"/>
                              </a:rPr>
                              <m:t>𝟒</m:t>
                            </m:r>
                          </m:sup>
                        </m:sSup>
                      </m:num>
                      <m:den>
                        <m:r>
                          <a:rPr lang="en-US" sz="2400" b="1" i="1">
                            <a:latin typeface="Cambria Math"/>
                          </a:rPr>
                          <m:t>𝟖</m:t>
                        </m:r>
                        <m:r>
                          <m:rPr>
                            <m:sty m:val="p"/>
                          </m:rPr>
                          <a:rPr lang="el-GR" sz="2400" b="1" i="1">
                            <a:latin typeface="Cambria Math"/>
                          </a:rPr>
                          <m:t>η</m:t>
                        </m:r>
                        <m:r>
                          <a:rPr lang="en-US" sz="2400" b="1" i="1">
                            <a:latin typeface="Cambria Math"/>
                          </a:rPr>
                          <m:t>𝒍</m:t>
                        </m:r>
                      </m:den>
                    </m:f>
                    <m:r>
                      <a:rPr lang="en-US" sz="2400" b="1" i="1">
                        <a:latin typeface="Cambria Math"/>
                      </a:rPr>
                      <m:t> </m:t>
                    </m:r>
                  </m:oMath>
                </a14:m>
                <a:r>
                  <a:rPr lang="en-US" sz="2400" b="1" dirty="0" smtClean="0"/>
                  <a:t> is “flow” conductance</a:t>
                </a:r>
                <a:endParaRPr lang="en-US" sz="2400" b="1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2590800"/>
                <a:ext cx="4037131" cy="725391"/>
              </a:xfrm>
              <a:prstGeom prst="rect">
                <a:avLst/>
              </a:prstGeom>
              <a:blipFill rotWithShape="1">
                <a:blip r:embed="rId3"/>
                <a:stretch>
                  <a:fillRect r="-1662" b="-1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219200" y="4540128"/>
                <a:ext cx="2052100" cy="7938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/>
                          <a:ea typeface="Cambria Math"/>
                        </a:rPr>
                        <m:t>∴ </m:t>
                      </m:r>
                      <m:f>
                        <m:f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latin typeface="Cambria Math"/>
                            </a:rPr>
                            <m:t>𝒅𝑵</m:t>
                          </m:r>
                        </m:num>
                        <m:den>
                          <m:r>
                            <a:rPr lang="en-US" sz="2400" b="1" i="1" smtClean="0">
                              <a:latin typeface="Cambria Math"/>
                            </a:rPr>
                            <m:t>𝒅𝒕</m:t>
                          </m:r>
                        </m:den>
                      </m:f>
                      <m:r>
                        <a:rPr lang="en-US" sz="2400" b="1" i="1" smtClean="0">
                          <a:latin typeface="Cambria Math"/>
                        </a:rPr>
                        <m:t>=−</m:t>
                      </m:r>
                      <m:r>
                        <a:rPr lang="en-US" sz="2400" b="1" i="1" smtClean="0">
                          <a:latin typeface="Cambria Math"/>
                          <a:ea typeface="Cambria Math"/>
                        </a:rPr>
                        <m:t>𝝀</m:t>
                      </m:r>
                      <m:r>
                        <a:rPr lang="en-US" sz="2400" b="1" i="1" smtClean="0">
                          <a:latin typeface="Cambria Math"/>
                        </a:rPr>
                        <m:t>𝑵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4540128"/>
                <a:ext cx="2052100" cy="79387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1191452" y="5562600"/>
            <a:ext cx="2008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ym typeface="Symbol"/>
              </a:rPr>
              <a:t> is decay rate</a:t>
            </a:r>
            <a:endParaRPr lang="en-US" sz="2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124200" y="6096000"/>
            <a:ext cx="10486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ym typeface="Symbol"/>
              </a:rPr>
              <a:t>t</a:t>
            </a:r>
            <a:r>
              <a:rPr lang="en-US" sz="2400" b="1" baseline="-25000" dirty="0" smtClean="0">
                <a:sym typeface="Symbol"/>
              </a:rPr>
              <a:t>1/2</a:t>
            </a:r>
            <a:r>
              <a:rPr lang="en-US" sz="2400" b="1" dirty="0" smtClean="0">
                <a:sym typeface="Symbol"/>
              </a:rPr>
              <a:t> = </a:t>
            </a:r>
            <a:endParaRPr 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791200" y="2041464"/>
                <a:ext cx="2043573" cy="7938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latin typeface="Cambria Math"/>
                            </a:rPr>
                            <m:t>𝒅𝑸</m:t>
                          </m:r>
                        </m:num>
                        <m:den>
                          <m:r>
                            <a:rPr lang="en-US" sz="2400" b="1" i="1" smtClean="0">
                              <a:latin typeface="Cambria Math"/>
                            </a:rPr>
                            <m:t>𝒅𝒕</m:t>
                          </m:r>
                        </m:den>
                      </m:f>
                      <m:r>
                        <a:rPr lang="en-US" sz="2400" b="1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1" smtClean="0">
                              <a:latin typeface="Cambria Math"/>
                            </a:rPr>
                            <m:t>𝑹𝑪</m:t>
                          </m:r>
                        </m:den>
                      </m:f>
                      <m:r>
                        <a:rPr lang="en-US" sz="2400" b="1" i="1" smtClean="0">
                          <a:latin typeface="Cambria Math"/>
                        </a:rPr>
                        <m:t>𝑸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1200" y="2041464"/>
                <a:ext cx="2043573" cy="79387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4807467" y="3048000"/>
            <a:ext cx="4260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ym typeface="Symbol"/>
              </a:rPr>
              <a:t> = RC </a:t>
            </a:r>
            <a:r>
              <a:rPr lang="en-US" sz="2400" b="1" dirty="0">
                <a:sym typeface="Symbol"/>
              </a:rPr>
              <a:t> </a:t>
            </a:r>
            <a:r>
              <a:rPr lang="en-US" sz="2400" b="1" dirty="0" smtClean="0">
                <a:sym typeface="Symbol"/>
              </a:rPr>
              <a:t>  discharge time constant</a:t>
            </a:r>
            <a:endParaRPr 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757627" y="4572000"/>
                <a:ext cx="2624373" cy="7938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latin typeface="Cambria Math"/>
                            </a:rPr>
                            <m:t>𝒅𝑻</m:t>
                          </m:r>
                        </m:num>
                        <m:den>
                          <m:r>
                            <a:rPr lang="en-US" sz="2400" b="1" i="1" smtClean="0">
                              <a:latin typeface="Cambria Math"/>
                            </a:rPr>
                            <m:t>𝒅𝒕</m:t>
                          </m:r>
                        </m:den>
                      </m:f>
                      <m:r>
                        <a:rPr lang="en-US" sz="2400" b="1" i="1" smtClean="0">
                          <a:latin typeface="Cambria Math"/>
                        </a:rPr>
                        <m:t>=−</m:t>
                      </m:r>
                      <m:r>
                        <a:rPr lang="el-GR" sz="2400" b="1" i="1" smtClean="0">
                          <a:latin typeface="Cambria Math"/>
                          <a:ea typeface="Cambria Math"/>
                        </a:rPr>
                        <m:t>𝜩</m:t>
                      </m:r>
                      <m:r>
                        <a:rPr lang="en-US" sz="2400" b="1" i="1" smtClean="0">
                          <a:latin typeface="Cambria Math"/>
                        </a:rPr>
                        <m:t>(</m:t>
                      </m:r>
                      <m:r>
                        <a:rPr lang="en-US" sz="2400" b="1" i="1" smtClean="0">
                          <a:latin typeface="Cambria Math"/>
                        </a:rPr>
                        <m:t>𝑻</m:t>
                      </m:r>
                      <m:r>
                        <a:rPr lang="en-US" sz="2400" b="1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/>
                            </a:rPr>
                            <m:t>𝑻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/>
                            </a:rPr>
                            <m:t>𝒂</m:t>
                          </m:r>
                        </m:sub>
                      </m:sSub>
                      <m:r>
                        <a:rPr lang="en-US" sz="2400" b="1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7627" y="4572000"/>
                <a:ext cx="2624373" cy="79387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883667" y="5410200"/>
                <a:ext cx="4184133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l-GR" sz="2400" b="1" i="1">
                        <a:latin typeface="Cambria Math"/>
                        <a:ea typeface="Cambria Math"/>
                      </a:rPr>
                      <m:t>𝜩</m:t>
                    </m:r>
                    <m:r>
                      <a:rPr lang="el-GR" sz="2400" b="1" i="1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sz="2400" b="1" dirty="0" smtClean="0"/>
                  <a:t>depends on size, shape, specific heat, surface condition of an object, etc.</a:t>
                </a:r>
                <a:endParaRPr lang="en-US" sz="2400" b="1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3667" y="5410200"/>
                <a:ext cx="4184133" cy="1200329"/>
              </a:xfrm>
              <a:prstGeom prst="rect">
                <a:avLst/>
              </a:prstGeom>
              <a:blipFill rotWithShape="1">
                <a:blip r:embed="rId7"/>
                <a:stretch>
                  <a:fillRect l="-2183" t="-4082" r="-1747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1108325" y="1681929"/>
                <a:ext cx="7010591" cy="33528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sz="4800" b="0" i="1" smtClean="0">
                              <a:latin typeface="Cambria Math"/>
                            </a:rPr>
                            <m:t>?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en-US" sz="4800" i="1" smtClean="0">
                          <a:latin typeface="Cambria Math"/>
                          <a:ea typeface="Cambria Math"/>
                        </a:rPr>
                        <m:t>∝</m:t>
                      </m:r>
                      <m:r>
                        <a:rPr lang="en-US" sz="4800" b="0" i="1" smtClean="0">
                          <a:latin typeface="Cambria Math"/>
                          <a:ea typeface="Cambria Math"/>
                        </a:rPr>
                        <m:t>− </m:t>
                      </m:r>
                      <m:f>
                        <m:fPr>
                          <m:ctrlPr>
                            <a:rPr lang="en-US" sz="4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/>
                              <a:ea typeface="Cambria Math"/>
                            </a:rPr>
                            <m:t>𝜏</m:t>
                          </m:r>
                        </m:den>
                      </m:f>
                      <m:r>
                        <a:rPr lang="en-US" sz="4800" b="0" i="1" smtClean="0">
                          <a:latin typeface="Cambria Math"/>
                          <a:ea typeface="Cambria Math"/>
                        </a:rPr>
                        <m:t>(?−</m:t>
                      </m:r>
                      <m:sSub>
                        <m:sSubPr>
                          <m:ctrlPr>
                            <a:rPr lang="en-US" sz="4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4800" b="0" i="1" smtClean="0">
                              <a:latin typeface="Cambria Math"/>
                              <a:ea typeface="Cambria Math"/>
                            </a:rPr>
                            <m:t>?</m:t>
                          </m:r>
                        </m:e>
                        <m:sub>
                          <m:r>
                            <a:rPr lang="en-US" sz="4800" b="0" i="1" smtClean="0"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</m:sSub>
                      <m:r>
                        <a:rPr lang="en-US" sz="4800" b="0" i="1" smtClean="0">
                          <a:latin typeface="Cambria Math"/>
                          <a:ea typeface="Cambria Math"/>
                        </a:rPr>
                        <m:t>)</m:t>
                      </m:r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8325" y="1681929"/>
                <a:ext cx="7010591" cy="335280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51901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108325" y="1681929"/>
                <a:ext cx="7010591" cy="33528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sz="4800" b="0" i="1" smtClean="0">
                              <a:latin typeface="Cambria Math"/>
                            </a:rPr>
                            <m:t>?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en-US" sz="4800" i="1" smtClean="0">
                          <a:latin typeface="Cambria Math"/>
                          <a:ea typeface="Cambria Math"/>
                        </a:rPr>
                        <m:t>∝</m:t>
                      </m:r>
                      <m:r>
                        <a:rPr lang="en-US" sz="4800" b="0" i="1" smtClean="0">
                          <a:latin typeface="Cambria Math"/>
                          <a:ea typeface="Cambria Math"/>
                        </a:rPr>
                        <m:t>− </m:t>
                      </m:r>
                      <m:f>
                        <m:fPr>
                          <m:ctrlPr>
                            <a:rPr lang="en-US" sz="4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/>
                              <a:ea typeface="Cambria Math"/>
                            </a:rPr>
                            <m:t>𝜏</m:t>
                          </m:r>
                        </m:den>
                      </m:f>
                      <m:r>
                        <a:rPr lang="en-US" sz="4800" b="0" i="1" smtClean="0">
                          <a:latin typeface="Cambria Math"/>
                          <a:ea typeface="Cambria Math"/>
                        </a:rPr>
                        <m:t>(?−</m:t>
                      </m:r>
                      <m:sSub>
                        <m:sSubPr>
                          <m:ctrlPr>
                            <a:rPr lang="en-US" sz="4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4800" b="0" i="1" smtClean="0">
                              <a:latin typeface="Cambria Math"/>
                              <a:ea typeface="Cambria Math"/>
                            </a:rPr>
                            <m:t>?</m:t>
                          </m:r>
                        </m:e>
                        <m:sub>
                          <m:r>
                            <a:rPr lang="en-US" sz="4800" b="0" i="1" smtClean="0"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</m:sSub>
                      <m:r>
                        <a:rPr lang="en-US" sz="4800" b="0" i="1" smtClean="0">
                          <a:latin typeface="Cambria Math"/>
                          <a:ea typeface="Cambria Math"/>
                        </a:rPr>
                        <m:t>)</m:t>
                      </m:r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8325" y="1681929"/>
                <a:ext cx="7010591" cy="335280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066800" y="1676400"/>
                <a:ext cx="7010591" cy="33528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sz="4800" b="0" i="1" smtClean="0">
                              <a:latin typeface="Cambria Math"/>
                            </a:rPr>
                            <m:t>?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en-US" sz="4800" i="1" smtClean="0">
                          <a:latin typeface="Cambria Math"/>
                          <a:ea typeface="Cambria Math"/>
                        </a:rPr>
                        <m:t>∝</m:t>
                      </m:r>
                      <m:r>
                        <a:rPr lang="en-US" sz="4800" b="0" i="1" smtClean="0">
                          <a:latin typeface="Cambria Math"/>
                          <a:ea typeface="Cambria Math"/>
                        </a:rPr>
                        <m:t>+ </m:t>
                      </m:r>
                      <m:f>
                        <m:fPr>
                          <m:ctrlPr>
                            <a:rPr lang="en-US" sz="4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/>
                              <a:ea typeface="Cambria Math"/>
                            </a:rPr>
                            <m:t>𝜏</m:t>
                          </m:r>
                        </m:den>
                      </m:f>
                      <m:r>
                        <a:rPr lang="en-US" sz="4800" b="0" i="1" smtClean="0">
                          <a:latin typeface="Cambria Math"/>
                          <a:ea typeface="Cambria Math"/>
                        </a:rPr>
                        <m:t>(?−</m:t>
                      </m:r>
                      <m:sSub>
                        <m:sSubPr>
                          <m:ctrlPr>
                            <a:rPr lang="en-US" sz="4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4800" b="0" i="1" smtClean="0">
                              <a:latin typeface="Cambria Math"/>
                              <a:ea typeface="Cambria Math"/>
                            </a:rPr>
                            <m:t>?</m:t>
                          </m:r>
                        </m:e>
                        <m:sub>
                          <m:r>
                            <a:rPr lang="en-US" sz="4800" b="0" i="1" smtClean="0"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</m:sSub>
                      <m:r>
                        <a:rPr lang="en-US" sz="4800" b="0" i="1" smtClean="0">
                          <a:latin typeface="Cambria Math"/>
                          <a:ea typeface="Cambria Math"/>
                        </a:rPr>
                        <m:t>)</m:t>
                      </m:r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1676400"/>
                <a:ext cx="7010591" cy="335280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914400" y="304800"/>
            <a:ext cx="7403052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000" b="1" dirty="0" smtClean="0"/>
              <a:t>What happens when it is a + sign?</a:t>
            </a:r>
            <a:endParaRPr lang="en-US" sz="4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410447" y="5572780"/>
            <a:ext cx="76573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… we will discuss this (and more) some other day?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788462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35469" y="76200"/>
            <a:ext cx="2079415" cy="76944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400" b="1" dirty="0" smtClean="0"/>
              <a:t>Outlook</a:t>
            </a:r>
            <a:endParaRPr lang="en-US" sz="4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1219200"/>
            <a:ext cx="88392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smtClean="0"/>
              <a:t>Understanding Physics require keen observations, performance of experiments,  application of reasoning, formulation of laws and principles.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smtClean="0"/>
              <a:t>There are remarkable similarities between phenomena in different domains.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smtClean="0"/>
              <a:t>As a Physicist, pertinent duty is to capture these.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smtClean="0"/>
              <a:t>Intuition in Physics/Science.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48132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589002"/>
            <a:ext cx="87965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Diagrams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Has the potential to change ‘hopelessly complicated problem’</a:t>
            </a:r>
          </a:p>
          <a:p>
            <a:pPr lvl="1"/>
            <a:r>
              <a:rPr lang="en-US" sz="2400" b="1" dirty="0" smtClean="0"/>
              <a:t> into a ‘near-trivial one’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81200" y="76200"/>
            <a:ext cx="6358536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b="1" dirty="0" smtClean="0"/>
              <a:t>Strategies for “Problem Solving”</a:t>
            </a:r>
            <a:endParaRPr lang="en-US" sz="3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6200" y="1771471"/>
            <a:ext cx="90762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Unknown and the known Quantities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E.g., 4 unknowns and only 2 physical facts  =&gt;  Two missing facts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200" y="2533471"/>
            <a:ext cx="9050939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Solve symbolically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Quicker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Less prone to mistakes/easy to detect mistakes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Solves problem ones and for all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Physically appealing (dependence on unknown quantities clear)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Special cases can be easily verified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Programmable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…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200" y="5288340"/>
            <a:ext cx="645894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Consider Units and Dimensional Validity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Check order of magnitude of numerical answer</a:t>
            </a:r>
          </a:p>
          <a:p>
            <a:r>
              <a:rPr lang="en-US" sz="2400" b="1" dirty="0"/>
              <a:t> </a:t>
            </a:r>
            <a:r>
              <a:rPr lang="en-US" sz="2400" b="1" dirty="0" smtClean="0"/>
              <a:t>   “Fermi Problem”: ~ 10</a:t>
            </a:r>
            <a:r>
              <a:rPr lang="en-US" sz="2400" b="1" baseline="30000" dirty="0" smtClean="0"/>
              <a:t>x</a:t>
            </a:r>
            <a:endParaRPr lang="en-US" sz="2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Plot</a:t>
            </a:r>
          </a:p>
        </p:txBody>
      </p:sp>
    </p:spTree>
    <p:extLst>
      <p:ext uri="{BB962C8B-B14F-4D97-AF65-F5344CB8AC3E}">
        <p14:creationId xmlns:p14="http://schemas.microsoft.com/office/powerpoint/2010/main" val="2204386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81088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b="1" dirty="0" smtClean="0"/>
              <a:t>Example</a:t>
            </a:r>
            <a:endParaRPr lang="en-US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061459" y="76200"/>
            <a:ext cx="4110741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b="1" dirty="0" smtClean="0"/>
              <a:t>Oscillation of a liquid drop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743200" y="645855"/>
            <a:ext cx="3855736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Vibration frequency </a:t>
            </a:r>
            <a:r>
              <a:rPr lang="el-GR" sz="3200" b="1" dirty="0" smtClean="0"/>
              <a:t>ν</a:t>
            </a:r>
            <a:endParaRPr lang="en-US" sz="3200" b="1" dirty="0" smtClean="0"/>
          </a:p>
          <a:p>
            <a:endParaRPr lang="en-US" sz="3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smtClean="0"/>
              <a:t>Density, </a:t>
            </a:r>
            <a:r>
              <a:rPr lang="el-GR" sz="3200" b="1" dirty="0" smtClean="0"/>
              <a:t>ρ</a:t>
            </a:r>
            <a:r>
              <a:rPr lang="en-US" sz="3200" b="1" dirty="0" smtClean="0"/>
              <a:t> of liquid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smtClean="0"/>
              <a:t>Surface Tension, 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smtClean="0"/>
              <a:t>Radius, R</a:t>
            </a:r>
            <a:endParaRPr 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209800" y="3200400"/>
            <a:ext cx="4874989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000" b="1" dirty="0" smtClean="0"/>
              <a:t>Dimensional Analysis!</a:t>
            </a:r>
            <a:endParaRPr lang="en-US" sz="4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971800" y="3962400"/>
            <a:ext cx="27206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000" b="1" i="1" dirty="0" smtClean="0"/>
              <a:t>ν</a:t>
            </a:r>
            <a:r>
              <a:rPr lang="en-US" sz="4000" b="1" i="1" dirty="0" smtClean="0"/>
              <a:t>  = K </a:t>
            </a:r>
            <a:r>
              <a:rPr lang="el-GR" sz="4000" b="1" i="1" dirty="0" smtClean="0"/>
              <a:t>ρ</a:t>
            </a:r>
            <a:r>
              <a:rPr lang="en-US" sz="4000" b="1" i="1" baseline="30000" dirty="0" err="1" smtClean="0"/>
              <a:t>a</a:t>
            </a:r>
            <a:r>
              <a:rPr lang="en-US" sz="4000" b="1" i="1" dirty="0" err="1" smtClean="0"/>
              <a:t>S</a:t>
            </a:r>
            <a:r>
              <a:rPr lang="en-US" sz="4000" b="1" i="1" baseline="30000" dirty="0" err="1" smtClean="0"/>
              <a:t>b</a:t>
            </a:r>
            <a:r>
              <a:rPr lang="en-US" sz="4000" b="1" i="1" dirty="0" err="1" smtClean="0"/>
              <a:t>R</a:t>
            </a:r>
            <a:r>
              <a:rPr lang="en-US" sz="4000" b="1" i="1" baseline="30000" dirty="0" err="1" smtClean="0"/>
              <a:t>c</a:t>
            </a:r>
            <a:endParaRPr lang="en-US" sz="4000" b="1" i="1" baseline="30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220343" y="4621143"/>
                <a:ext cx="2409057" cy="15473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3200" b="1" i="1" smtClean="0">
                          <a:latin typeface="Cambria Math"/>
                        </a:rPr>
                        <m:t>𝝂</m:t>
                      </m:r>
                      <m:r>
                        <a:rPr lang="en-US" sz="3200" b="1" i="1" smtClean="0">
                          <a:latin typeface="Cambria Math"/>
                        </a:rPr>
                        <m:t>=</m:t>
                      </m:r>
                      <m:r>
                        <a:rPr lang="en-US" sz="3200" b="1" i="1" smtClean="0">
                          <a:latin typeface="Cambria Math"/>
                        </a:rPr>
                        <m:t>𝑲</m:t>
                      </m:r>
                      <m:rad>
                        <m:radPr>
                          <m:degHide m:val="on"/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1" i="1" smtClean="0">
                                  <a:latin typeface="Cambria Math"/>
                                </a:rPr>
                                <m:t>𝑺</m:t>
                              </m:r>
                            </m:num>
                            <m:den>
                              <m:r>
                                <a:rPr lang="el-GR" sz="3200" b="1" i="1" smtClean="0">
                                  <a:latin typeface="Cambria Math"/>
                                </a:rPr>
                                <m:t>𝝆</m:t>
                              </m:r>
                              <m:sSup>
                                <m:sSupPr>
                                  <m:ctrlPr>
                                    <a:rPr lang="el-GR" sz="32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1" i="1" smtClean="0">
                                      <a:latin typeface="Cambria Math"/>
                                    </a:rPr>
                                    <m:t>𝑹</m:t>
                                  </m:r>
                                </m:e>
                                <m:sup>
                                  <m:r>
                                    <a:rPr lang="en-US" sz="3200" b="1" i="1" smtClean="0">
                                      <a:latin typeface="Cambria Math"/>
                                    </a:rPr>
                                    <m:t>𝟑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0343" y="4621143"/>
                <a:ext cx="2409057" cy="154734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2438400" y="6168490"/>
            <a:ext cx="24655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7030A0"/>
                </a:solidFill>
              </a:rPr>
              <a:t>Work harder!</a:t>
            </a:r>
            <a:endParaRPr lang="en-US" sz="3200" b="1" dirty="0">
              <a:solidFill>
                <a:srgbClr val="7030A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4599147" y="5669208"/>
            <a:ext cx="609600" cy="548784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7174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rcury Hz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75260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459" y="76200"/>
            <a:ext cx="4110741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b="1" dirty="0" smtClean="0"/>
              <a:t>Oscillation of a liquid drop</a:t>
            </a:r>
            <a:endParaRPr lang="en-US" sz="2800" b="1" dirty="0"/>
          </a:p>
        </p:txBody>
      </p:sp>
      <p:sp>
        <p:nvSpPr>
          <p:cNvPr id="4" name="Rectangle 3"/>
          <p:cNvSpPr/>
          <p:nvPr/>
        </p:nvSpPr>
        <p:spPr>
          <a:xfrm>
            <a:off x="3657600" y="1414046"/>
            <a:ext cx="533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Source: https</a:t>
            </a:r>
            <a:r>
              <a:rPr lang="en-US" sz="1600" dirty="0"/>
              <a:t>://www.youtube.com/watch?v=WR7SIeD-8-o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937111"/>
            <a:ext cx="447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Mercury drop vibrating in the range 10-120Hz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522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85497" y="0"/>
            <a:ext cx="4422044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800" b="1" dirty="0" smtClean="0"/>
              <a:t>Intuition Evolves</a:t>
            </a:r>
            <a:endParaRPr lang="en-US" sz="4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544438" y="762000"/>
            <a:ext cx="63041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Question: Flame (Fire) in space?</a:t>
            </a:r>
            <a:endParaRPr lang="en-US" sz="3600" b="1" dirty="0"/>
          </a:p>
        </p:txBody>
      </p:sp>
      <p:sp>
        <p:nvSpPr>
          <p:cNvPr id="4" name="Rectangle 3"/>
          <p:cNvSpPr/>
          <p:nvPr/>
        </p:nvSpPr>
        <p:spPr>
          <a:xfrm>
            <a:off x="4343400" y="1368623"/>
            <a:ext cx="462154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Source: https</a:t>
            </a:r>
            <a:r>
              <a:rPr lang="en-US" sz="1400" dirty="0"/>
              <a:t>://www.youtube.com/watch?v=BxxqCLxxY3M</a:t>
            </a:r>
          </a:p>
        </p:txBody>
      </p:sp>
      <p:pic>
        <p:nvPicPr>
          <p:cNvPr id="5" name="ScienceCasts- Strange Flames on the International Space Sta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694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" t="75" r="-506" b="59362"/>
          <a:stretch/>
        </p:blipFill>
        <p:spPr bwMode="auto">
          <a:xfrm>
            <a:off x="76199" y="1066800"/>
            <a:ext cx="9023005" cy="3749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4600" y="76200"/>
            <a:ext cx="4054893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none" rtlCol="0">
            <a:spAutoFit/>
          </a:bodyPr>
          <a:lstStyle/>
          <a:p>
            <a:r>
              <a:rPr lang="en-US" sz="4000" dirty="0" smtClean="0"/>
              <a:t>Syllabus for PH103</a:t>
            </a:r>
            <a:endParaRPr lang="en-US" sz="4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" t="39814" r="-672" b="45352"/>
          <a:stretch/>
        </p:blipFill>
        <p:spPr bwMode="auto">
          <a:xfrm>
            <a:off x="89128" y="5181600"/>
            <a:ext cx="902716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58000" y="4579203"/>
            <a:ext cx="20024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/>
              <a:t>3-1-0-8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08845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35956" y="1219200"/>
            <a:ext cx="4422044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800" b="1" dirty="0" smtClean="0"/>
              <a:t>Intuition Evolves</a:t>
            </a:r>
            <a:endParaRPr lang="en-US" sz="4800" b="1" dirty="0"/>
          </a:p>
        </p:txBody>
      </p:sp>
      <p:sp>
        <p:nvSpPr>
          <p:cNvPr id="5" name="Up-Down Arrow 4"/>
          <p:cNvSpPr/>
          <p:nvPr/>
        </p:nvSpPr>
        <p:spPr>
          <a:xfrm>
            <a:off x="3733800" y="2209800"/>
            <a:ext cx="1752600" cy="2514600"/>
          </a:xfrm>
          <a:prstGeom prst="up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158978" y="4953000"/>
            <a:ext cx="2937022" cy="132343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8000" b="1" dirty="0" smtClean="0"/>
              <a:t>PH103</a:t>
            </a:r>
            <a:endParaRPr lang="en-US" sz="8000" b="1" dirty="0"/>
          </a:p>
        </p:txBody>
      </p:sp>
    </p:spTree>
    <p:extLst>
      <p:ext uri="{BB962C8B-B14F-4D97-AF65-F5344CB8AC3E}">
        <p14:creationId xmlns:p14="http://schemas.microsoft.com/office/powerpoint/2010/main" val="95869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44471" y="5534561"/>
            <a:ext cx="459952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smtClean="0"/>
              <a:t>Thank you</a:t>
            </a:r>
            <a:endParaRPr lang="en-US" sz="8000" b="1" dirty="0"/>
          </a:p>
        </p:txBody>
      </p:sp>
      <p:pic>
        <p:nvPicPr>
          <p:cNvPr id="3" name="Picture 2" descr="FB_IMG_144405853489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760720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89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1560255"/>
            <a:ext cx="6126998" cy="255454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dirty="0" smtClean="0"/>
              <a:t>Mid-</a:t>
            </a:r>
            <a:r>
              <a:rPr lang="en-US" sz="4000" dirty="0" err="1" smtClean="0"/>
              <a:t>Sem</a:t>
            </a:r>
            <a:r>
              <a:rPr lang="en-US" sz="4000" dirty="0" smtClean="0"/>
              <a:t> : 30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dirty="0" smtClean="0"/>
              <a:t>Quiz : 10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dirty="0" smtClean="0"/>
              <a:t>Tutorials/Assignments : 10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dirty="0" smtClean="0"/>
              <a:t>End-</a:t>
            </a:r>
            <a:r>
              <a:rPr lang="en-US" sz="4000" dirty="0" err="1" smtClean="0"/>
              <a:t>Sem</a:t>
            </a:r>
            <a:r>
              <a:rPr lang="en-US" sz="4000" dirty="0" smtClean="0"/>
              <a:t> : 50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07309" y="152400"/>
            <a:ext cx="4998291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800" b="1" dirty="0" smtClean="0"/>
              <a:t>Evaluation Scheme</a:t>
            </a:r>
            <a:endParaRPr lang="en-US" sz="4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219200" y="1560255"/>
            <a:ext cx="6521785" cy="378565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dirty="0" smtClean="0"/>
              <a:t>Mid-</a:t>
            </a:r>
            <a:r>
              <a:rPr lang="en-US" sz="4000" dirty="0" err="1" smtClean="0"/>
              <a:t>Sem</a:t>
            </a:r>
            <a:r>
              <a:rPr lang="en-US" sz="4000" dirty="0" smtClean="0"/>
              <a:t> : </a:t>
            </a:r>
            <a:r>
              <a:rPr lang="en-US" sz="4000" dirty="0" smtClean="0"/>
              <a:t>30*</a:t>
            </a:r>
            <a:endParaRPr lang="en-US" sz="40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dirty="0" smtClean="0"/>
              <a:t>Quiz : 10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dirty="0" smtClean="0"/>
              <a:t>Tutorials/Assignments : 10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dirty="0" smtClean="0"/>
              <a:t>End-</a:t>
            </a:r>
            <a:r>
              <a:rPr lang="en-US" sz="4000" dirty="0" err="1" smtClean="0"/>
              <a:t>Sem</a:t>
            </a:r>
            <a:r>
              <a:rPr lang="en-US" sz="4000" dirty="0" smtClean="0"/>
              <a:t> : </a:t>
            </a:r>
            <a:r>
              <a:rPr lang="en-US" sz="4000" dirty="0" smtClean="0"/>
              <a:t>50*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4000" dirty="0"/>
          </a:p>
          <a:p>
            <a:r>
              <a:rPr lang="en-US" sz="4000" dirty="0" smtClean="0"/>
              <a:t>*</a:t>
            </a:r>
            <a:r>
              <a:rPr lang="en-US" dirty="0" smtClean="0"/>
              <a:t>Partial credit  to additional </a:t>
            </a:r>
            <a:r>
              <a:rPr lang="en-US" dirty="0" smtClean="0"/>
              <a:t>in-</a:t>
            </a:r>
            <a:r>
              <a:rPr lang="en-US" dirty="0" err="1" smtClean="0"/>
              <a:t>sem</a:t>
            </a:r>
            <a:r>
              <a:rPr lang="en-US" dirty="0" smtClean="0"/>
              <a:t> work (hands-on/homework/…)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18957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38400" y="2362200"/>
            <a:ext cx="3611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Demo for Galileo’s experiment NASA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286000" y="3105835"/>
            <a:ext cx="4953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https://www.youtube.com/watch?v=QyeF-_QPSbk</a:t>
            </a:r>
          </a:p>
        </p:txBody>
      </p:sp>
    </p:spTree>
    <p:extLst>
      <p:ext uri="{BB962C8B-B14F-4D97-AF65-F5344CB8AC3E}">
        <p14:creationId xmlns:p14="http://schemas.microsoft.com/office/powerpoint/2010/main" val="106940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1295400"/>
            <a:ext cx="6316088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800" b="1" dirty="0" smtClean="0"/>
              <a:t>Is Physics cumbersome?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40568" y="2888001"/>
            <a:ext cx="6930552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800" b="1" dirty="0" smtClean="0"/>
              <a:t>What is Physical Intuition?</a:t>
            </a:r>
            <a:endParaRPr lang="en-US" sz="4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853715" y="2518669"/>
            <a:ext cx="1417376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7200" b="1" dirty="0" smtClean="0">
                <a:solidFill>
                  <a:srgbClr val="002060"/>
                </a:solidFill>
              </a:rPr>
              <a:t>NO</a:t>
            </a:r>
            <a:endParaRPr lang="en-US" sz="7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90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356717"/>
            <a:ext cx="9170909" cy="707886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000" b="1" dirty="0" smtClean="0"/>
              <a:t> Formulas in Physics: Intuition and Beyond</a:t>
            </a:r>
            <a:endParaRPr lang="en-US" sz="4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347927" y="76200"/>
            <a:ext cx="27032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/>
              <a:t>PH101: Introductory  Class</a:t>
            </a:r>
          </a:p>
          <a:p>
            <a:pPr algn="r"/>
            <a:r>
              <a:rPr lang="en-US" b="1" dirty="0" smtClean="0"/>
              <a:t>(August  8, 2018)</a:t>
            </a:r>
            <a:endParaRPr lang="en-US" b="1" dirty="0"/>
          </a:p>
        </p:txBody>
      </p:sp>
      <p:pic>
        <p:nvPicPr>
          <p:cNvPr id="6" name="Picture 5" descr="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155700" cy="1117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33800" y="3048000"/>
            <a:ext cx="2201628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b="1" dirty="0" smtClean="0"/>
              <a:t>Ajay Thakur</a:t>
            </a:r>
            <a:endParaRPr lang="en-US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385017" y="4623375"/>
            <a:ext cx="4777783" cy="83099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Department of Physics</a:t>
            </a:r>
          </a:p>
          <a:p>
            <a:pPr algn="ctr"/>
            <a:r>
              <a:rPr lang="en-US" sz="2400" b="1" dirty="0" smtClean="0"/>
              <a:t>Indian Institute of Technology Patna</a:t>
            </a:r>
            <a:endParaRPr lang="en-US" sz="2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5657850"/>
            <a:ext cx="3419475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28600" y="5934670"/>
            <a:ext cx="47266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Acknowledgment: </a:t>
            </a:r>
          </a:p>
          <a:p>
            <a:r>
              <a:rPr lang="en-US" dirty="0" smtClean="0"/>
              <a:t>J. N. </a:t>
            </a:r>
            <a:r>
              <a:rPr lang="en-US" dirty="0" err="1" smtClean="0"/>
              <a:t>Shive</a:t>
            </a:r>
            <a:r>
              <a:rPr lang="en-US" dirty="0" smtClean="0"/>
              <a:t> and R. L. Weber, Similarities in Physics</a:t>
            </a:r>
          </a:p>
          <a:p>
            <a:r>
              <a:rPr lang="en-US" b="1" dirty="0"/>
              <a:t>ISBN-13:</a:t>
            </a:r>
            <a:r>
              <a:rPr lang="en-US" dirty="0"/>
              <a:t> 978-0852745403</a:t>
            </a:r>
          </a:p>
        </p:txBody>
      </p:sp>
    </p:spTree>
    <p:extLst>
      <p:ext uri="{BB962C8B-B14F-4D97-AF65-F5344CB8AC3E}">
        <p14:creationId xmlns:p14="http://schemas.microsoft.com/office/powerpoint/2010/main" val="176286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35469" y="76200"/>
            <a:ext cx="1927131" cy="76944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400" b="1" dirty="0" smtClean="0"/>
              <a:t>Outline</a:t>
            </a:r>
            <a:endParaRPr lang="en-US" sz="4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1945" y="1524000"/>
            <a:ext cx="8718862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smtClean="0"/>
              <a:t>Motivation “Formulas in Physics: Intuition and beyond”</a:t>
            </a:r>
          </a:p>
          <a:p>
            <a:endParaRPr lang="en-US" sz="28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smtClean="0"/>
              <a:t>… “formulations in Physics” through examples</a:t>
            </a:r>
          </a:p>
          <a:p>
            <a:endParaRPr lang="en-US" sz="28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smtClean="0"/>
              <a:t>Demonstrations</a:t>
            </a:r>
          </a:p>
          <a:p>
            <a:endParaRPr lang="en-US" sz="28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smtClean="0"/>
              <a:t>Take home message/Outlook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53096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914400"/>
            <a:ext cx="899160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N" sz="3200" b="1" dirty="0"/>
              <a:t>Physics attempts to understand the relationships between various physical quantities. </a:t>
            </a:r>
            <a:endParaRPr lang="en-IN" sz="3200" b="1" dirty="0" smtClean="0"/>
          </a:p>
          <a:p>
            <a:pPr algn="just"/>
            <a:endParaRPr lang="en-IN" sz="1600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N" sz="3200" b="1" dirty="0" smtClean="0">
                <a:solidFill>
                  <a:schemeClr val="accent3">
                    <a:lumMod val="50000"/>
                  </a:schemeClr>
                </a:solidFill>
              </a:rPr>
              <a:t>As </a:t>
            </a:r>
            <a:r>
              <a:rPr lang="en-IN" sz="3200" b="1" dirty="0">
                <a:solidFill>
                  <a:schemeClr val="accent3">
                    <a:lumMod val="50000"/>
                  </a:schemeClr>
                </a:solidFill>
              </a:rPr>
              <a:t>a result, it is crucial in our endeavour to learn about </a:t>
            </a:r>
            <a:r>
              <a:rPr lang="en-IN" sz="3200" b="1" dirty="0" smtClean="0">
                <a:solidFill>
                  <a:schemeClr val="accent3">
                    <a:lumMod val="50000"/>
                  </a:schemeClr>
                </a:solidFill>
              </a:rPr>
              <a:t>nature.</a:t>
            </a:r>
          </a:p>
          <a:p>
            <a:pPr algn="just"/>
            <a:endParaRPr lang="en-IN" sz="1600" b="1" dirty="0">
              <a:solidFill>
                <a:schemeClr val="accent3">
                  <a:lumMod val="50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N" sz="3200" b="1" dirty="0" smtClean="0"/>
              <a:t>An </a:t>
            </a:r>
            <a:r>
              <a:rPr lang="en-IN" sz="3200" b="1" dirty="0"/>
              <a:t>understanding of physics so as to apply it to solve unsolved problems requires more than a mere understanding of facts and </a:t>
            </a:r>
            <a:r>
              <a:rPr lang="en-IN" sz="3200" b="1" dirty="0" smtClean="0"/>
              <a:t>formulas.</a:t>
            </a:r>
          </a:p>
          <a:p>
            <a:pPr algn="just"/>
            <a:endParaRPr lang="en-IN" sz="1600" b="1" dirty="0">
              <a:solidFill>
                <a:schemeClr val="accent3">
                  <a:lumMod val="50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N" sz="3200" b="1" dirty="0" smtClean="0">
                <a:solidFill>
                  <a:schemeClr val="accent3">
                    <a:lumMod val="50000"/>
                  </a:schemeClr>
                </a:solidFill>
              </a:rPr>
              <a:t>The </a:t>
            </a:r>
            <a:r>
              <a:rPr lang="en-IN" sz="3200" b="1" dirty="0">
                <a:solidFill>
                  <a:schemeClr val="accent3">
                    <a:lumMod val="50000"/>
                  </a:schemeClr>
                </a:solidFill>
              </a:rPr>
              <a:t>uncanny ‘ability to connect seemingly unrelated phenomena’ aka ‘intuition’ is an essential component of expertise in physics. </a:t>
            </a:r>
            <a:endParaRPr lang="en-US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71800" y="68759"/>
            <a:ext cx="2787238" cy="76944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400" b="1" dirty="0" smtClean="0"/>
              <a:t>Motivation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1970058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3937</TotalTime>
  <Words>999</Words>
  <Application>Microsoft Office PowerPoint</Application>
  <PresentationFormat>On-screen Show (4:3)</PresentationFormat>
  <Paragraphs>242</Paragraphs>
  <Slides>31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</vt:lpstr>
      <vt:lpstr>Cambria Math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Ajay</dc:creator>
  <cp:lastModifiedBy>Ajay Thakur</cp:lastModifiedBy>
  <cp:revision>92</cp:revision>
  <dcterms:created xsi:type="dcterms:W3CDTF">2016-07-12T03:49:47Z</dcterms:created>
  <dcterms:modified xsi:type="dcterms:W3CDTF">2018-08-08T04:00:54Z</dcterms:modified>
</cp:coreProperties>
</file>